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5143500" cx="9144000"/>
  <p:notesSz cx="6858000" cy="9144000"/>
  <p:embeddedFontLst>
    <p:embeddedFont>
      <p:font typeface="Plus Jakarta Sans ExtraBold"/>
      <p:bold r:id="rId75"/>
      <p:boldItalic r:id="rId76"/>
    </p:embeddedFont>
    <p:embeddedFont>
      <p:font typeface="Plus Jakarta Sans"/>
      <p:regular r:id="rId77"/>
      <p:bold r:id="rId78"/>
      <p:italic r:id="rId79"/>
      <p:boldItalic r:id="rId80"/>
    </p:embeddedFont>
    <p:embeddedFont>
      <p:font typeface="Montserrat"/>
      <p:regular r:id="rId81"/>
      <p:bold r:id="rId82"/>
      <p:italic r:id="rId83"/>
      <p:boldItalic r:id="rId84"/>
    </p:embeddedFont>
    <p:embeddedFont>
      <p:font typeface="Plus Jakarta Sans SemiBold"/>
      <p:regular r:id="rId85"/>
      <p:bold r:id="rId86"/>
      <p:italic r:id="rId87"/>
      <p:boldItalic r:id="rId88"/>
    </p:embeddedFont>
    <p:embeddedFont>
      <p:font typeface="Plus Jakarta Sans Medium"/>
      <p:regular r:id="rId89"/>
      <p:bold r:id="rId90"/>
      <p:italic r:id="rId91"/>
      <p:boldItalic r:id="rId92"/>
    </p:embeddedFont>
    <p:embeddedFont>
      <p:font typeface="Caveat Medium"/>
      <p:regular r:id="rId93"/>
      <p:bold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Montserrat-boldItalic.fntdata"/><Relationship Id="rId83" Type="http://schemas.openxmlformats.org/officeDocument/2006/relationships/font" Target="fonts/Montserrat-italic.fntdata"/><Relationship Id="rId42" Type="http://schemas.openxmlformats.org/officeDocument/2006/relationships/slide" Target="slides/slide37.xml"/><Relationship Id="rId86" Type="http://schemas.openxmlformats.org/officeDocument/2006/relationships/font" Target="fonts/PlusJakartaSansSemiBold-bold.fntdata"/><Relationship Id="rId41" Type="http://schemas.openxmlformats.org/officeDocument/2006/relationships/slide" Target="slides/slide36.xml"/><Relationship Id="rId85" Type="http://schemas.openxmlformats.org/officeDocument/2006/relationships/font" Target="fonts/PlusJakartaSansSemiBold-regular.fntdata"/><Relationship Id="rId44" Type="http://schemas.openxmlformats.org/officeDocument/2006/relationships/slide" Target="slides/slide39.xml"/><Relationship Id="rId88" Type="http://schemas.openxmlformats.org/officeDocument/2006/relationships/font" Target="fonts/PlusJakartaSansSemiBold-boldItalic.fntdata"/><Relationship Id="rId43" Type="http://schemas.openxmlformats.org/officeDocument/2006/relationships/slide" Target="slides/slide38.xml"/><Relationship Id="rId87" Type="http://schemas.openxmlformats.org/officeDocument/2006/relationships/font" Target="fonts/PlusJakartaSansSemiBold-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PlusJakartaSansMedium-regular.fntdata"/><Relationship Id="rId80" Type="http://schemas.openxmlformats.org/officeDocument/2006/relationships/font" Target="fonts/PlusJakartaSans-boldItalic.fntdata"/><Relationship Id="rId82" Type="http://schemas.openxmlformats.org/officeDocument/2006/relationships/font" Target="fonts/Montserrat-bold.fntdata"/><Relationship Id="rId81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PlusJakartaSansExtraBold-bold.fntdata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PlusJakartaSans-regular.fntdata"/><Relationship Id="rId32" Type="http://schemas.openxmlformats.org/officeDocument/2006/relationships/slide" Target="slides/slide27.xml"/><Relationship Id="rId76" Type="http://schemas.openxmlformats.org/officeDocument/2006/relationships/font" Target="fonts/PlusJakartaSansExtraBold-boldItalic.fntdata"/><Relationship Id="rId35" Type="http://schemas.openxmlformats.org/officeDocument/2006/relationships/slide" Target="slides/slide30.xml"/><Relationship Id="rId79" Type="http://schemas.openxmlformats.org/officeDocument/2006/relationships/font" Target="fonts/PlusJakartaSans-italic.fntdata"/><Relationship Id="rId34" Type="http://schemas.openxmlformats.org/officeDocument/2006/relationships/slide" Target="slides/slide29.xml"/><Relationship Id="rId78" Type="http://schemas.openxmlformats.org/officeDocument/2006/relationships/font" Target="fonts/PlusJakartaSans-bold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schemas.openxmlformats.org/officeDocument/2006/relationships/font" Target="fonts/CaveatMedium-bold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PlusJakartaSansMedium-italic.fntdata"/><Relationship Id="rId90" Type="http://schemas.openxmlformats.org/officeDocument/2006/relationships/font" Target="fonts/PlusJakartaSansMedium-bold.fntdata"/><Relationship Id="rId93" Type="http://schemas.openxmlformats.org/officeDocument/2006/relationships/font" Target="fonts/CaveatMedium-regular.fntdata"/><Relationship Id="rId92" Type="http://schemas.openxmlformats.org/officeDocument/2006/relationships/font" Target="fonts/PlusJakartaSansMedium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balazscsaba2006?utm_source=unsplash&amp;utm_medium=referral&amp;utm_content=creditCopyText" TargetMode="External"/><Relationship Id="rId3" Type="http://schemas.openxmlformats.org/officeDocument/2006/relationships/hyperlink" Target="https://unsplash.com/@balazscsaba2006?utm_source=unsplash&amp;utm_medium=referral&amp;utm_content=creditCopyText" TargetMode="External"/><Relationship Id="rId4" Type="http://schemas.openxmlformats.org/officeDocument/2006/relationships/hyperlink" Target="https://unsplash.com/photos/q9URsedw330?utm_source=unsplash&amp;utm_medium=referral&amp;utm_content=creditCopyText" TargetMode="External"/><Relationship Id="rId5" Type="http://schemas.openxmlformats.org/officeDocument/2006/relationships/hyperlink" Target="https://unsplash.com/photos/q9URsedw330?utm_source=unsplash&amp;utm_medium=referral&amp;utm_content=creditCopyTex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mourimoto?utm_source=unsplash&amp;utm_medium=referral&amp;utm_content=creditCopyText" TargetMode="External"/><Relationship Id="rId3" Type="http://schemas.openxmlformats.org/officeDocument/2006/relationships/hyperlink" Target="https://unsplash.com/@mourimoto?utm_source=unsplash&amp;utm_medium=referral&amp;utm_content=creditCopyText" TargetMode="External"/><Relationship Id="rId4" Type="http://schemas.openxmlformats.org/officeDocument/2006/relationships/hyperlink" Target="https://unsplash.com/photos/90JFNMyBeek?utm_source=unsplash&amp;utm_medium=referral&amp;utm_content=creditCopyText" TargetMode="External"/><Relationship Id="rId5" Type="http://schemas.openxmlformats.org/officeDocument/2006/relationships/hyperlink" Target="https://unsplash.com/photos/90JFNMyBeek?utm_source=unsplash&amp;utm_medium=referral&amp;utm_content=creditCopyText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chatelp?utm_source=unsplash&amp;utm_medium=referral&amp;utm_content=creditCopyText" TargetMode="External"/><Relationship Id="rId3" Type="http://schemas.openxmlformats.org/officeDocument/2006/relationships/hyperlink" Target="https://unsplash.com/@chatelp?utm_source=unsplash&amp;utm_medium=referral&amp;utm_content=creditCopyText" TargetMode="External"/><Relationship Id="rId4" Type="http://schemas.openxmlformats.org/officeDocument/2006/relationships/hyperlink" Target="https://unsplash.com/photos/pxoZSTdAzeU?utm_source=unsplash&amp;utm_medium=referral&amp;utm_content=creditCopyText" TargetMode="External"/><Relationship Id="rId5" Type="http://schemas.openxmlformats.org/officeDocument/2006/relationships/hyperlink" Target="https://unsplash.com/photos/pxoZSTdAzeU?utm_source=unsplash&amp;utm_medium=referral&amp;utm_content=creditCopyText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gamell?utm_source=unsplash&amp;utm_medium=referral&amp;utm_content=creditCopyText" TargetMode="External"/><Relationship Id="rId3" Type="http://schemas.openxmlformats.org/officeDocument/2006/relationships/hyperlink" Target="https://unsplash.com/@gamell?utm_source=unsplash&amp;utm_medium=referral&amp;utm_content=creditCopyText" TargetMode="External"/><Relationship Id="rId4" Type="http://schemas.openxmlformats.org/officeDocument/2006/relationships/hyperlink" Target="https://unsplash.com/photos/ZS67i1HLllo?utm_source=unsplash&amp;utm_medium=referral&amp;utm_content=creditCopyText" TargetMode="External"/><Relationship Id="rId5" Type="http://schemas.openxmlformats.org/officeDocument/2006/relationships/hyperlink" Target="https://unsplash.com/photos/ZS67i1HLllo?utm_source=unsplash&amp;utm_medium=referral&amp;utm_content=creditCopyText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f37e98fb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1f37e98fb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Csaba Balazs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 sz="1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0fcbe9f772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0fcbe9f772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199579e2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1199579e2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44a52ec4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44a52ec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199579e2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1199579e2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f608a6d8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0f608a6d8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1199579e2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1199579e2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199579e2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1199579e2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1199579e2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1199579e2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199579e2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1199579e2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1199579e2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1199579e2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Mourizal Zativa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008eb90b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008eb90b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1199579e2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1199579e2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0f608a6d8c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0f608a6d8c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Image from:  Unsplash</a:t>
            </a:r>
            <a:endParaRPr sz="1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fcbe9f7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fcbe9f7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1199579e2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1199579e2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1199579e2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1199579e2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Pierre Châtel-Innocenti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 sz="1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1199579e2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1199579e2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1199579e2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1199579e2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199579e2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199579e2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1199579e2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1199579e2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0b59a540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10b59a540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008eb90b3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008eb90b3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1199579e24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1199579e2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199579e2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199579e2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1199579e2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1199579e2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1199579e24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1199579e24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Joan Gamell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 sz="1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1199579e2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1199579e2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1199579e24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1199579e24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1199579e24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1199579e24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1199579e2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1199579e2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1199579e2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1199579e2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11582f5f2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11582f5f2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08eb90b3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08eb90b3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1582f5f2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1582f5f2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11582f5f2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11582f5f2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11582f5f2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11582f5f2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1582f5f2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1582f5f2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11582f5f2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11582f5f2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11582f5f2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11582f5f2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11582f5f2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11582f5f2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11582f5f2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11582f5f2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11582f5f2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11582f5f2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11582f5f2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11582f5f2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08eb90b3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008eb90b3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11582f5f2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11582f5f2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11582f5f2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11582f5f2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11582f5f28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11582f5f2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11582f5f28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11582f5f28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11582f5f28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11582f5f28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f46109f4d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f46109f4d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11582f5f28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11582f5f28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11582f5f28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11582f5f28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11582f5f28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11582f5f28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11582f5f28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11582f5f28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008eb90b3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008eb90b3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11582f5f28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11582f5f28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11582f5f28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11582f5f28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11582f5f28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11582f5f28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11582f5f28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11582f5f28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11582f5f28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11582f5f28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11582f5f28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11582f5f28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f46109f4d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f46109f4d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13eef7d3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13eef7d3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f46109f4dd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f46109f4dd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f46109f4dd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f46109f4dd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08eb90b3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008eb90b3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08eb90b3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008eb90b3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37e98fbc0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f37e98fbc0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793300" y="1884875"/>
            <a:ext cx="8520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93300" y="2633000"/>
            <a:ext cx="5072400" cy="6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2000"/>
              <a:buNone/>
              <a:defRPr sz="2000">
                <a:solidFill>
                  <a:srgbClr val="F8FA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586588" y="1633350"/>
            <a:ext cx="3773700" cy="17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712" l="79966" r="3232" t="91864"/>
          <a:stretch/>
        </p:blipFill>
        <p:spPr>
          <a:xfrm>
            <a:off x="683350" y="1230125"/>
            <a:ext cx="1222300" cy="2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idx="2" type="title"/>
          </p:nvPr>
        </p:nvSpPr>
        <p:spPr>
          <a:xfrm>
            <a:off x="683350" y="471408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93300" y="2150850"/>
            <a:ext cx="795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2" type="title"/>
          </p:nvPr>
        </p:nvSpPr>
        <p:spPr>
          <a:xfrm>
            <a:off x="793300" y="4718125"/>
            <a:ext cx="23403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&amp; Body">
  <p:cSld name="CUSTOM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&amp; Body 1">
  <p:cSld name="CUSTOM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15155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75154" r="0" t="0"/>
          <a:stretch/>
        </p:blipFill>
        <p:spPr>
          <a:xfrm>
            <a:off x="7336475" y="0"/>
            <a:ext cx="180752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1">
            <a:alphaModFix/>
          </a:blip>
          <a:srcRect b="0" l="0" r="80571" t="0"/>
          <a:stretch/>
        </p:blipFill>
        <p:spPr>
          <a:xfrm>
            <a:off x="-2" y="0"/>
            <a:ext cx="14134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Char char="●"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○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■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●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○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■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●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○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■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iscord.gg/yCrB7tfbhg" TargetMode="External"/><Relationship Id="rId4" Type="http://schemas.openxmlformats.org/officeDocument/2006/relationships/hyperlink" Target="https://discord.gg/yCrB7tfbhg" TargetMode="External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rive.google.com/file/d/1G9YB18xW1qv5eq4eUTPK7xVUfmjU3VTh/view?usp=sharing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hyperlink" Target="https://sig1.co/replit-6in6" TargetMode="External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Relationship Id="rId6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4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6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1.png"/><Relationship Id="rId4" Type="http://schemas.openxmlformats.org/officeDocument/2006/relationships/hyperlink" Target="https://drive.google.com/file/d/1o8U9ZB8GFRKtWBX-O4Ff-eqKgy_jR4cT/view?resourcekey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4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discord.gg/yCrB7tfbhg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53.png"/><Relationship Id="rId7" Type="http://schemas.openxmlformats.org/officeDocument/2006/relationships/image" Target="../media/image65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forms.gle/FJzRxgVw7fS2DMPY9" TargetMode="External"/><Relationship Id="rId4" Type="http://schemas.openxmlformats.org/officeDocument/2006/relationships/image" Target="../media/image6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replit.com/@sigmaschooltech/bmi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bmi.sigmaschooltech.repl.co/" TargetMode="External"/><Relationship Id="rId4" Type="http://schemas.openxmlformats.org/officeDocument/2006/relationships/hyperlink" Target="http://drive.google.com/file/d/1L7jFcnvHc02HmzSG7Ej-YGBkeZdfWKjQ/view" TargetMode="External"/><Relationship Id="rId5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ctrTitle"/>
          </p:nvPr>
        </p:nvSpPr>
        <p:spPr>
          <a:xfrm>
            <a:off x="586600" y="1633350"/>
            <a:ext cx="41163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Day 3: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BMI</a:t>
            </a:r>
            <a:endParaRPr/>
          </a:p>
        </p:txBody>
      </p:sp>
      <p:sp>
        <p:nvSpPr>
          <p:cNvPr id="39" name="Google Shape;39;p8"/>
          <p:cNvSpPr txBox="1"/>
          <p:nvPr>
            <p:ph idx="2" type="title"/>
          </p:nvPr>
        </p:nvSpPr>
        <p:spPr>
          <a:xfrm>
            <a:off x="683350" y="471408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pic>
        <p:nvPicPr>
          <p:cNvPr id="40" name="Google Shape;40;p8"/>
          <p:cNvPicPr preferRelativeResize="0"/>
          <p:nvPr/>
        </p:nvPicPr>
        <p:blipFill rotWithShape="1">
          <a:blip r:embed="rId3">
            <a:alphaModFix/>
          </a:blip>
          <a:srcRect b="0" l="33333" r="0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Need help?</a:t>
            </a:r>
            <a:endParaRPr/>
          </a:p>
        </p:txBody>
      </p:sp>
      <p:sp>
        <p:nvSpPr>
          <p:cNvPr id="167" name="Google Shape;167;p17"/>
          <p:cNvSpPr txBox="1"/>
          <p:nvPr>
            <p:ph idx="2" type="title"/>
          </p:nvPr>
        </p:nvSpPr>
        <p:spPr>
          <a:xfrm>
            <a:off x="793325" y="1548200"/>
            <a:ext cx="3605100" cy="23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are happy to help with any issues, things you don’t understand in our Discord channel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is our full link: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https://discord.gg/yCrB7tfbhg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Once in discord, add your </a:t>
            </a:r>
            <a:r>
              <a:rPr lang="en-GB"/>
              <a:t>questions</a:t>
            </a:r>
            <a:r>
              <a:rPr lang="en-GB"/>
              <a:t> in our help channels.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7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4800" y="1695075"/>
            <a:ext cx="2700682" cy="23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Download this image</a:t>
            </a:r>
            <a:endParaRPr/>
          </a:p>
        </p:txBody>
      </p:sp>
      <p:sp>
        <p:nvSpPr>
          <p:cNvPr id="175" name="Google Shape;175;p18"/>
          <p:cNvSpPr txBox="1"/>
          <p:nvPr>
            <p:ph idx="2" type="title"/>
          </p:nvPr>
        </p:nvSpPr>
        <p:spPr>
          <a:xfrm>
            <a:off x="793325" y="1548200"/>
            <a:ext cx="3605100" cy="29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Interesting story about this image…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 </a:t>
            </a:r>
            <a:r>
              <a:rPr lang="en-GB"/>
              <a:t>it's</a:t>
            </a:r>
            <a:r>
              <a:rPr lang="en-GB"/>
              <a:t> that there’s no interesting story.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am not typing this text just to make fill up the words here.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Okay. Maybe.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Anyway, here is the link: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https://drive.google.com/file/d/1G9YB18xW1qv5eq4eUTPK7xVUfmjU3VTh/view?usp=sharing</a:t>
            </a:r>
            <a:r>
              <a:rPr lang="en-GB"/>
              <a:t> </a:t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2213" y="1531988"/>
            <a:ext cx="2665875" cy="26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675" y="1551375"/>
            <a:ext cx="5167617" cy="337744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/>
          <p:nvPr/>
        </p:nvSpPr>
        <p:spPr>
          <a:xfrm>
            <a:off x="692250" y="629950"/>
            <a:ext cx="478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Go to our team dashboard: </a:t>
            </a:r>
            <a:r>
              <a:rPr lang="en-GB" u="sng">
                <a:solidFill>
                  <a:srgbClr val="4DD0E1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https://sig1.co/replit-6in6</a:t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 can click on </a:t>
            </a:r>
            <a:r>
              <a:rPr b="1"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Day 3 - Simple BMI</a:t>
            </a: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</a:t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59825">
            <a:off x="7489319" y="2821504"/>
            <a:ext cx="461612" cy="484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Upload the image to the project and it should look like this.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814" y="1262100"/>
            <a:ext cx="2588163" cy="354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0"/>
          <p:cNvSpPr/>
          <p:nvPr/>
        </p:nvSpPr>
        <p:spPr>
          <a:xfrm>
            <a:off x="2478038" y="2787295"/>
            <a:ext cx="1055700" cy="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09988" y="2374400"/>
            <a:ext cx="307500" cy="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629363" y="205320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1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2781125" y="246610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2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812" y="1218075"/>
            <a:ext cx="2662375" cy="33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/>
          <p:nvPr/>
        </p:nvSpPr>
        <p:spPr>
          <a:xfrm>
            <a:off x="6504350" y="303565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3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In the index.html, update the code to this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202" name="Google Shape;2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100" y="795450"/>
            <a:ext cx="7462293" cy="39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675" y="4136675"/>
            <a:ext cx="3247400" cy="9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In the style.css, update the code to this.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5263" y="922825"/>
            <a:ext cx="3293469" cy="39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Run the code, and it should like this. Let’s explain on what </a:t>
            </a: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you have added!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400" y="895575"/>
            <a:ext cx="3863189" cy="39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793325" y="945175"/>
            <a:ext cx="45795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the style.css</a:t>
            </a:r>
            <a:endParaRPr/>
          </a:p>
        </p:txBody>
      </p:sp>
      <p:sp>
        <p:nvSpPr>
          <p:cNvPr id="221" name="Google Shape;221;p24"/>
          <p:cNvSpPr txBox="1"/>
          <p:nvPr>
            <p:ph idx="2" type="title"/>
          </p:nvPr>
        </p:nvSpPr>
        <p:spPr>
          <a:xfrm>
            <a:off x="793325" y="1548200"/>
            <a:ext cx="36051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 of the code are similar to Day 2.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However, there is one new addition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cursor: pointer;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creating a new button using &lt;button&gt;, it does not change the cursor when hovering over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Therefore, we set the property cursor to the pointer cursor, </a:t>
            </a:r>
            <a:r>
              <a:rPr lang="en-GB"/>
              <a:t>which</a:t>
            </a:r>
            <a:r>
              <a:rPr lang="en-GB"/>
              <a:t> we are used to.</a:t>
            </a: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825" y="2165850"/>
            <a:ext cx="3040200" cy="59054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4"/>
          <p:cNvSpPr txBox="1"/>
          <p:nvPr>
            <p:ph idx="2" type="title"/>
          </p:nvPr>
        </p:nvSpPr>
        <p:spPr>
          <a:xfrm>
            <a:off x="5372825" y="1661375"/>
            <a:ext cx="3040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Default: cursor don’t change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9875" y="2348300"/>
            <a:ext cx="5905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825" y="3586375"/>
            <a:ext cx="3040200" cy="59054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 txBox="1"/>
          <p:nvPr>
            <p:ph idx="2" type="title"/>
          </p:nvPr>
        </p:nvSpPr>
        <p:spPr>
          <a:xfrm>
            <a:off x="5372825" y="3081900"/>
            <a:ext cx="3040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cursor: pointer;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59825">
            <a:off x="7661569" y="3748879"/>
            <a:ext cx="461612" cy="484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793325" y="945175"/>
            <a:ext cx="45795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Explanation for index.html</a:t>
            </a:r>
            <a:endParaRPr/>
          </a:p>
        </p:txBody>
      </p:sp>
      <p:sp>
        <p:nvSpPr>
          <p:cNvPr id="234" name="Google Shape;234;p25"/>
          <p:cNvSpPr txBox="1"/>
          <p:nvPr>
            <p:ph idx="2" type="title"/>
          </p:nvPr>
        </p:nvSpPr>
        <p:spPr>
          <a:xfrm>
            <a:off x="793325" y="1548200"/>
            <a:ext cx="36051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 of the code you have added have been explained before. Refer to Day 1 &amp; 2 slides to have a refresher.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However, there is 2 new things we added: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&lt;button&gt; tag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&lt;script&gt; tag</a:t>
            </a:r>
            <a:endParaRPr/>
          </a:p>
        </p:txBody>
      </p:sp>
      <p:pic>
        <p:nvPicPr>
          <p:cNvPr id="235" name="Google Shape;235;p25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/>
          <p:nvPr>
            <p:ph type="title"/>
          </p:nvPr>
        </p:nvSpPr>
        <p:spPr>
          <a:xfrm>
            <a:off x="793325" y="945175"/>
            <a:ext cx="45795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&lt;button&gt; </a:t>
            </a:r>
            <a:endParaRPr/>
          </a:p>
        </p:txBody>
      </p:sp>
      <p:sp>
        <p:nvSpPr>
          <p:cNvPr id="241" name="Google Shape;241;p26"/>
          <p:cNvSpPr txBox="1"/>
          <p:nvPr>
            <p:ph idx="2" type="title"/>
          </p:nvPr>
        </p:nvSpPr>
        <p:spPr>
          <a:xfrm>
            <a:off x="793325" y="1548200"/>
            <a:ext cx="3605100" cy="29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Used to create a clickable button to trigger functions (which we will go through later).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What is the difference between &lt;a&gt; and &lt;button&gt; tag?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&lt;a&gt; is to </a:t>
            </a:r>
            <a:r>
              <a:rPr lang="en-GB"/>
              <a:t>create links that goes to a website, and we can style them as button. &lt;button&gt; is to create buttons that we can use Javascript (JS) code with.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Since we are talking about JS…</a:t>
            </a:r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9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46" name="Google Shape;46;p9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9"/>
            <p:cNvSpPr txBox="1"/>
            <p:nvPr/>
          </p:nvSpPr>
          <p:spPr>
            <a:xfrm>
              <a:off x="1698975" y="2215525"/>
              <a:ext cx="2418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Roadmap to Software Dev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48" name="Google Shape;48;p9"/>
            <p:cNvSpPr txBox="1"/>
            <p:nvPr/>
          </p:nvSpPr>
          <p:spPr>
            <a:xfrm>
              <a:off x="1698975" y="1983050"/>
              <a:ext cx="12354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0 (30 mins):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49" name="Google Shape;4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9575" y="2311438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50;p9"/>
            <p:cNvSpPr txBox="1"/>
            <p:nvPr/>
          </p:nvSpPr>
          <p:spPr>
            <a:xfrm>
              <a:off x="4690575" y="2228038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the pros of being software dev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51" name="Google Shape;5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9575" y="2643513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52;p9"/>
            <p:cNvSpPr txBox="1"/>
            <p:nvPr/>
          </p:nvSpPr>
          <p:spPr>
            <a:xfrm>
              <a:off x="4690575" y="2560113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the step by step to be software dev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53" name="Google Shape;53;p9"/>
          <p:cNvSpPr txBox="1"/>
          <p:nvPr/>
        </p:nvSpPr>
        <p:spPr>
          <a:xfrm>
            <a:off x="1844500" y="1368563"/>
            <a:ext cx="22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AFF"/>
                </a:solidFill>
                <a:latin typeface="Caveat Medium"/>
                <a:ea typeface="Caveat Medium"/>
                <a:cs typeface="Caveat Medium"/>
                <a:sym typeface="Caveat Medium"/>
              </a:rPr>
              <a:t>You have done this!</a:t>
            </a:r>
            <a:endParaRPr>
              <a:solidFill>
                <a:srgbClr val="F8FAFF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54" name="Google Shape;54;p9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type="title"/>
          </p:nvPr>
        </p:nvSpPr>
        <p:spPr>
          <a:xfrm>
            <a:off x="793325" y="945175"/>
            <a:ext cx="45795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&lt;script&gt; </a:t>
            </a:r>
            <a:endParaRPr/>
          </a:p>
        </p:txBody>
      </p:sp>
      <p:sp>
        <p:nvSpPr>
          <p:cNvPr id="248" name="Google Shape;248;p27"/>
          <p:cNvSpPr txBox="1"/>
          <p:nvPr>
            <p:ph idx="2" type="title"/>
          </p:nvPr>
        </p:nvSpPr>
        <p:spPr>
          <a:xfrm>
            <a:off x="793325" y="1956150"/>
            <a:ext cx="75582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a way to connect a JS file to the HTML website. The src attribute is to get the location of the file you want to connect.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Why is it called script.js?</a:t>
            </a:r>
            <a:r>
              <a:rPr lang="en-GB"/>
              <a:t> It’s just another convention (standard) for naming a file.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Why do I need a js file? </a:t>
            </a:r>
            <a:r>
              <a:rPr lang="en-GB"/>
              <a:t>This is where we can store the logic of the website. In this case, we are able to store the BMI calculation logic in the JS file.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explore on what JavaScript can do!</a:t>
            </a:r>
            <a:endParaRPr/>
          </a:p>
        </p:txBody>
      </p:sp>
      <p:pic>
        <p:nvPicPr>
          <p:cNvPr id="249" name="Google Shape;249;p27"/>
          <p:cNvPicPr preferRelativeResize="0"/>
          <p:nvPr/>
        </p:nvPicPr>
        <p:blipFill rotWithShape="1">
          <a:blip r:embed="rId3">
            <a:alphaModFix/>
          </a:blip>
          <a:srcRect b="79962" l="4328" r="9270" t="0"/>
          <a:stretch/>
        </p:blipFill>
        <p:spPr>
          <a:xfrm>
            <a:off x="793325" y="1478850"/>
            <a:ext cx="3871175" cy="2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type="ctrTitle"/>
          </p:nvPr>
        </p:nvSpPr>
        <p:spPr>
          <a:xfrm>
            <a:off x="586600" y="1633350"/>
            <a:ext cx="41163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JavaScript?</a:t>
            </a:r>
            <a:endParaRPr/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JavaScript (JS)</a:t>
            </a:r>
            <a:endParaRPr/>
          </a:p>
        </p:txBody>
      </p:sp>
      <p:sp>
        <p:nvSpPr>
          <p:cNvPr id="261" name="Google Shape;261;p29"/>
          <p:cNvSpPr txBox="1"/>
          <p:nvPr>
            <p:ph idx="2" type="title"/>
          </p:nvPr>
        </p:nvSpPr>
        <p:spPr>
          <a:xfrm>
            <a:off x="793325" y="1548200"/>
            <a:ext cx="36051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Was created in 1955.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version was built in 10 days.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 is most </a:t>
            </a:r>
            <a:r>
              <a:rPr lang="en-GB"/>
              <a:t>famous</a:t>
            </a:r>
            <a:r>
              <a:rPr lang="en-GB"/>
              <a:t> for being… quirky. Refer to meme on right.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 popular web language, because </a:t>
            </a:r>
            <a:r>
              <a:rPr lang="en-GB"/>
              <a:t>it's</a:t>
            </a:r>
            <a:r>
              <a:rPr lang="en-GB"/>
              <a:t> the </a:t>
            </a:r>
            <a:r>
              <a:rPr b="1" lang="en-GB"/>
              <a:t>ONLY</a:t>
            </a:r>
            <a:r>
              <a:rPr lang="en-GB"/>
              <a:t> language that can run on the web browser.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only you can build websites with JS…</a:t>
            </a:r>
            <a:endParaRPr/>
          </a:p>
        </p:txBody>
      </p:sp>
      <p:sp>
        <p:nvSpPr>
          <p:cNvPr id="262" name="Google Shape;262;p29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054" y="1406375"/>
            <a:ext cx="3140174" cy="283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JavaScript can build</a:t>
            </a:r>
            <a:endParaRPr/>
          </a:p>
        </p:txBody>
      </p:sp>
      <p:sp>
        <p:nvSpPr>
          <p:cNvPr id="269" name="Google Shape;269;p30"/>
          <p:cNvSpPr txBox="1"/>
          <p:nvPr>
            <p:ph idx="2" type="title"/>
          </p:nvPr>
        </p:nvSpPr>
        <p:spPr>
          <a:xfrm>
            <a:off x="793325" y="1548200"/>
            <a:ext cx="56058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Web Application - HTML/CSS/JS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Mobile Application - React Native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Games - Phaser.io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Desktop Applications - Electron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Servers - Node.js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Operating System (like Mac, Windows) - Node OS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Data Analytics - D3JS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Animations - AnimeJS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Machine Learning - TensorFlowJS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Enough of what we can build, let’s learn the basics of Javascript.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ctrTitle"/>
          </p:nvPr>
        </p:nvSpPr>
        <p:spPr>
          <a:xfrm>
            <a:off x="586600" y="1633350"/>
            <a:ext cx="41163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 Basics: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Variables</a:t>
            </a:r>
            <a:endParaRPr/>
          </a:p>
        </p:txBody>
      </p:sp>
      <p:pic>
        <p:nvPicPr>
          <p:cNvPr id="275" name="Google Shape;275;p31"/>
          <p:cNvPicPr preferRelativeResize="0"/>
          <p:nvPr/>
        </p:nvPicPr>
        <p:blipFill rotWithShape="1">
          <a:blip r:embed="rId3">
            <a:alphaModFix/>
          </a:blip>
          <a:srcRect b="0" l="0" r="33333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Have you played a game</a:t>
            </a:r>
            <a:endParaRPr/>
          </a:p>
        </p:txBody>
      </p:sp>
      <p:sp>
        <p:nvSpPr>
          <p:cNvPr id="281" name="Google Shape;281;p32"/>
          <p:cNvSpPr txBox="1"/>
          <p:nvPr>
            <p:ph idx="2" type="title"/>
          </p:nvPr>
        </p:nvSpPr>
        <p:spPr>
          <a:xfrm>
            <a:off x="793325" y="1548200"/>
            <a:ext cx="36051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you are able to see how much points you scored?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the game store your score?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Well, the game store it in a variable.</a:t>
            </a:r>
            <a:endParaRPr/>
          </a:p>
        </p:txBody>
      </p:sp>
      <p:sp>
        <p:nvSpPr>
          <p:cNvPr id="282" name="Google Shape;282;p32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2"/>
          <p:cNvPicPr preferRelativeResize="0"/>
          <p:nvPr/>
        </p:nvPicPr>
        <p:blipFill rotWithShape="1">
          <a:blip r:embed="rId3">
            <a:alphaModFix/>
          </a:blip>
          <a:srcRect b="0" l="1999" r="0" t="0"/>
          <a:stretch/>
        </p:blipFill>
        <p:spPr>
          <a:xfrm>
            <a:off x="5293574" y="1609875"/>
            <a:ext cx="3123175" cy="25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 rotWithShape="1">
          <a:blip r:embed="rId3">
            <a:alphaModFix/>
          </a:blip>
          <a:srcRect b="88441" l="2000" r="70446" t="0"/>
          <a:stretch/>
        </p:blipFill>
        <p:spPr>
          <a:xfrm>
            <a:off x="5237401" y="1548200"/>
            <a:ext cx="1955225" cy="6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</a:t>
            </a:r>
            <a:endParaRPr/>
          </a:p>
        </p:txBody>
      </p:sp>
      <p:sp>
        <p:nvSpPr>
          <p:cNvPr id="290" name="Google Shape;290;p33"/>
          <p:cNvSpPr txBox="1"/>
          <p:nvPr>
            <p:ph idx="2" type="title"/>
          </p:nvPr>
        </p:nvSpPr>
        <p:spPr>
          <a:xfrm>
            <a:off x="793325" y="1548200"/>
            <a:ext cx="36051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Think of a variable as box, with a name, that stores a value.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example, a variable named </a:t>
            </a:r>
            <a:r>
              <a:rPr lang="en-GB"/>
              <a:t>points</a:t>
            </a:r>
            <a:r>
              <a:rPr lang="en-GB"/>
              <a:t>, that stores the number 51.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js, we type it 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</a:t>
            </a:r>
            <a:r>
              <a:rPr lang="en-GB"/>
              <a:t>oints = 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if we want to create a variable named age, which stores number 13? </a:t>
            </a:r>
            <a:endParaRPr/>
          </a:p>
        </p:txBody>
      </p:sp>
      <p:sp>
        <p:nvSpPr>
          <p:cNvPr id="291" name="Google Shape;291;p33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/>
          <p:nvPr/>
        </p:nvSpPr>
        <p:spPr>
          <a:xfrm>
            <a:off x="5769738" y="2518475"/>
            <a:ext cx="2327700" cy="105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Plus Jakarta Sans"/>
                <a:ea typeface="Plus Jakarta Sans"/>
                <a:cs typeface="Plus Jakarta Sans"/>
                <a:sym typeface="Plus Jakarta Sans"/>
              </a:rPr>
              <a:t>51</a:t>
            </a:r>
            <a:endParaRPr sz="30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93" name="Google Shape;293;p33"/>
          <p:cNvSpPr txBox="1"/>
          <p:nvPr>
            <p:ph type="title"/>
          </p:nvPr>
        </p:nvSpPr>
        <p:spPr>
          <a:xfrm>
            <a:off x="5345863" y="2288825"/>
            <a:ext cx="20076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chemeClr val="lt2"/>
                </a:highlight>
              </a:rPr>
              <a:t>points</a:t>
            </a:r>
            <a:endParaRPr>
              <a:solidFill>
                <a:schemeClr val="lt1"/>
              </a:solidFill>
              <a:highlight>
                <a:schemeClr val="lt2"/>
              </a:highlight>
            </a:endParaRPr>
          </a:p>
        </p:txBody>
      </p:sp>
      <p:sp>
        <p:nvSpPr>
          <p:cNvPr id="294" name="Google Shape;294;p33"/>
          <p:cNvSpPr txBox="1"/>
          <p:nvPr/>
        </p:nvSpPr>
        <p:spPr>
          <a:xfrm>
            <a:off x="5272925" y="4074338"/>
            <a:ext cx="22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rPr>
              <a:t>Visualisation of variable</a:t>
            </a:r>
            <a:endParaRPr>
              <a:solidFill>
                <a:schemeClr val="dk2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</a:t>
            </a:r>
            <a:endParaRPr/>
          </a:p>
        </p:txBody>
      </p:sp>
      <p:sp>
        <p:nvSpPr>
          <p:cNvPr id="300" name="Google Shape;300;p34"/>
          <p:cNvSpPr txBox="1"/>
          <p:nvPr>
            <p:ph idx="2" type="title"/>
          </p:nvPr>
        </p:nvSpPr>
        <p:spPr>
          <a:xfrm>
            <a:off x="793325" y="1548200"/>
            <a:ext cx="36051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lang="en-GB"/>
              <a:t>o create a variable named age, which stores number 13,  in JS: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</a:t>
            </a:r>
            <a:r>
              <a:rPr lang="en-GB"/>
              <a:t>ge = 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are something to take note!</a:t>
            </a:r>
            <a:endParaRPr/>
          </a:p>
        </p:txBody>
      </p:sp>
      <p:sp>
        <p:nvSpPr>
          <p:cNvPr id="301" name="Google Shape;301;p34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4"/>
          <p:cNvSpPr/>
          <p:nvPr/>
        </p:nvSpPr>
        <p:spPr>
          <a:xfrm>
            <a:off x="5769738" y="2518475"/>
            <a:ext cx="2327700" cy="105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Plus Jakarta Sans"/>
                <a:ea typeface="Plus Jakarta Sans"/>
                <a:cs typeface="Plus Jakarta Sans"/>
                <a:sym typeface="Plus Jakarta Sans"/>
              </a:rPr>
              <a:t>13</a:t>
            </a:r>
            <a:endParaRPr sz="30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03" name="Google Shape;303;p34"/>
          <p:cNvSpPr txBox="1"/>
          <p:nvPr>
            <p:ph type="title"/>
          </p:nvPr>
        </p:nvSpPr>
        <p:spPr>
          <a:xfrm>
            <a:off x="5345863" y="2288825"/>
            <a:ext cx="20076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chemeClr val="lt2"/>
                </a:highlight>
              </a:rPr>
              <a:t>age</a:t>
            </a:r>
            <a:endParaRPr>
              <a:solidFill>
                <a:schemeClr val="lt1"/>
              </a:solidFill>
              <a:highlight>
                <a:schemeClr val="lt2"/>
              </a:highlight>
            </a:endParaRPr>
          </a:p>
        </p:txBody>
      </p:sp>
      <p:sp>
        <p:nvSpPr>
          <p:cNvPr id="304" name="Google Shape;304;p34"/>
          <p:cNvSpPr txBox="1"/>
          <p:nvPr/>
        </p:nvSpPr>
        <p:spPr>
          <a:xfrm>
            <a:off x="5272925" y="4074338"/>
            <a:ext cx="22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rPr>
              <a:t>Visualisation of variable</a:t>
            </a:r>
            <a:endParaRPr>
              <a:solidFill>
                <a:schemeClr val="dk2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Variables </a:t>
            </a:r>
            <a:r>
              <a:rPr lang="en-GB"/>
              <a:t>should…</a:t>
            </a:r>
            <a:endParaRPr/>
          </a:p>
        </p:txBody>
      </p:sp>
      <p:sp>
        <p:nvSpPr>
          <p:cNvPr id="310" name="Google Shape;310;p35"/>
          <p:cNvSpPr txBox="1"/>
          <p:nvPr>
            <p:ph idx="2" type="title"/>
          </p:nvPr>
        </p:nvSpPr>
        <p:spPr>
          <a:xfrm>
            <a:off x="793325" y="1548200"/>
            <a:ext cx="36051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 be in camel case.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That means, the first word is in small case.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second word should be in Title Case.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you have a variable to describe previous year: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previousYear =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let’s try to code it out in our project!</a:t>
            </a:r>
            <a:endParaRPr/>
          </a:p>
        </p:txBody>
      </p:sp>
      <p:sp>
        <p:nvSpPr>
          <p:cNvPr id="311" name="Google Shape;311;p35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850" y="1969875"/>
            <a:ext cx="2756601" cy="20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823900" y="517400"/>
            <a:ext cx="53715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script.js and add the code.</a:t>
            </a:r>
            <a:endParaRPr/>
          </a:p>
        </p:txBody>
      </p:sp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38" y="1186800"/>
            <a:ext cx="641032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0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60" name="Google Shape;60;p10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0"/>
            <p:cNvSpPr txBox="1"/>
            <p:nvPr/>
          </p:nvSpPr>
          <p:spPr>
            <a:xfrm>
              <a:off x="1698975" y="2215525"/>
              <a:ext cx="2418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Create Your First Website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62" name="Google Shape;62;p10"/>
            <p:cNvSpPr txBox="1"/>
            <p:nvPr/>
          </p:nvSpPr>
          <p:spPr>
            <a:xfrm>
              <a:off x="1698975" y="1983050"/>
              <a:ext cx="8424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1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63" name="Google Shape;63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196685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10"/>
            <p:cNvSpPr txBox="1"/>
            <p:nvPr/>
          </p:nvSpPr>
          <p:spPr>
            <a:xfrm>
              <a:off x="4682250" y="1883450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creating a website using HTML 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65" name="Google Shape;65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640938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0"/>
            <p:cNvSpPr txBox="1"/>
            <p:nvPr/>
          </p:nvSpPr>
          <p:spPr>
            <a:xfrm>
              <a:off x="4682250" y="2557538"/>
              <a:ext cx="26331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Use HTML to create links &amp; texts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67" name="Google Shape;67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98297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10"/>
            <p:cNvSpPr txBox="1"/>
            <p:nvPr/>
          </p:nvSpPr>
          <p:spPr>
            <a:xfrm>
              <a:off x="4682250" y="2899575"/>
              <a:ext cx="26331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Build a resume website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69" name="Google Shape;69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2989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0"/>
            <p:cNvSpPr txBox="1"/>
            <p:nvPr/>
          </p:nvSpPr>
          <p:spPr>
            <a:xfrm>
              <a:off x="4682250" y="2215525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Understand how websites understand HTML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71" name="Google Shape;71;p10"/>
          <p:cNvSpPr txBox="1"/>
          <p:nvPr/>
        </p:nvSpPr>
        <p:spPr>
          <a:xfrm>
            <a:off x="1844500" y="1368563"/>
            <a:ext cx="22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AFF"/>
                </a:solidFill>
                <a:latin typeface="Caveat Medium"/>
                <a:ea typeface="Caveat Medium"/>
                <a:cs typeface="Caveat Medium"/>
                <a:sym typeface="Caveat Medium"/>
              </a:rPr>
              <a:t>You also have done this!</a:t>
            </a:r>
            <a:endParaRPr>
              <a:solidFill>
                <a:srgbClr val="F8FAFF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72" name="Google Shape;72;p10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>
            <p:ph type="title"/>
          </p:nvPr>
        </p:nvSpPr>
        <p:spPr>
          <a:xfrm>
            <a:off x="823900" y="517400"/>
            <a:ext cx="53715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toggle the developer tools.</a:t>
            </a:r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000" y="1503825"/>
            <a:ext cx="6515100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/>
          <p:nvPr>
            <p:ph type="title"/>
          </p:nvPr>
        </p:nvSpPr>
        <p:spPr>
          <a:xfrm>
            <a:off x="823900" y="517400"/>
            <a:ext cx="4857600" cy="30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black window would appear at the bottom of the website.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the developer tools.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by default, it will open up the console.</a:t>
            </a:r>
            <a:endParaRPr/>
          </a:p>
        </p:txBody>
      </p:sp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125" y="152400"/>
            <a:ext cx="259021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/>
          <p:nvPr/>
        </p:nvSpPr>
        <p:spPr>
          <a:xfrm>
            <a:off x="6090450" y="3242575"/>
            <a:ext cx="2538900" cy="174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2" name="Google Shape;332;p38"/>
          <p:cNvCxnSpPr>
            <a:endCxn id="331" idx="1"/>
          </p:cNvCxnSpPr>
          <p:nvPr/>
        </p:nvCxnSpPr>
        <p:spPr>
          <a:xfrm>
            <a:off x="4004550" y="3078475"/>
            <a:ext cx="2085900" cy="1038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823900" y="258500"/>
            <a:ext cx="69267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 the code and the numbers should appear in the console. What happened?</a:t>
            </a:r>
            <a:endParaRPr/>
          </a:p>
        </p:txBody>
      </p:sp>
      <p:pic>
        <p:nvPicPr>
          <p:cNvPr id="338" name="Google Shape;338;p39"/>
          <p:cNvPicPr preferRelativeResize="0"/>
          <p:nvPr/>
        </p:nvPicPr>
        <p:blipFill rotWithShape="1">
          <a:blip r:embed="rId3">
            <a:alphaModFix/>
          </a:blip>
          <a:srcRect b="17074" l="0" r="0" t="0"/>
          <a:stretch/>
        </p:blipFill>
        <p:spPr>
          <a:xfrm>
            <a:off x="647625" y="1145125"/>
            <a:ext cx="4666927" cy="37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9"/>
          <p:cNvSpPr/>
          <p:nvPr/>
        </p:nvSpPr>
        <p:spPr>
          <a:xfrm>
            <a:off x="2437650" y="91760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1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340" name="Google Shape;340;p39"/>
          <p:cNvSpPr/>
          <p:nvPr/>
        </p:nvSpPr>
        <p:spPr>
          <a:xfrm>
            <a:off x="3307550" y="4090175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2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341" name="Google Shape;341;p39"/>
          <p:cNvSpPr/>
          <p:nvPr/>
        </p:nvSpPr>
        <p:spPr>
          <a:xfrm>
            <a:off x="3125750" y="4489275"/>
            <a:ext cx="268800" cy="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8652" y="917600"/>
            <a:ext cx="1571625" cy="304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39"/>
          <p:cNvCxnSpPr>
            <a:endCxn id="341" idx="3"/>
          </p:cNvCxnSpPr>
          <p:nvPr/>
        </p:nvCxnSpPr>
        <p:spPr>
          <a:xfrm flipH="1">
            <a:off x="3394550" y="917775"/>
            <a:ext cx="3563700" cy="3720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39"/>
          <p:cNvSpPr/>
          <p:nvPr/>
        </p:nvSpPr>
        <p:spPr>
          <a:xfrm>
            <a:off x="6918650" y="928800"/>
            <a:ext cx="1571700" cy="304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5" name="Google Shape;345;p39"/>
          <p:cNvCxnSpPr>
            <a:endCxn id="341" idx="3"/>
          </p:cNvCxnSpPr>
          <p:nvPr/>
        </p:nvCxnSpPr>
        <p:spPr>
          <a:xfrm flipH="1">
            <a:off x="3394550" y="3979575"/>
            <a:ext cx="3530100" cy="65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/>
          <p:nvPr>
            <p:ph type="ctrTitle"/>
          </p:nvPr>
        </p:nvSpPr>
        <p:spPr>
          <a:xfrm>
            <a:off x="586600" y="1633350"/>
            <a:ext cx="41163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 Basics: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console.log(),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Functions</a:t>
            </a:r>
            <a:endParaRPr/>
          </a:p>
        </p:txBody>
      </p:sp>
      <p:pic>
        <p:nvPicPr>
          <p:cNvPr id="351" name="Google Shape;351;p40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Console - Developer tools</a:t>
            </a:r>
            <a:endParaRPr/>
          </a:p>
        </p:txBody>
      </p:sp>
      <p:sp>
        <p:nvSpPr>
          <p:cNvPr id="357" name="Google Shape;357;p41"/>
          <p:cNvSpPr txBox="1"/>
          <p:nvPr>
            <p:ph idx="2" type="title"/>
          </p:nvPr>
        </p:nvSpPr>
        <p:spPr>
          <a:xfrm>
            <a:off x="793325" y="1548200"/>
            <a:ext cx="36051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building a web project, we need to check for bugs and errors, how fast the webpage loads and many more.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do these tasks, we need </a:t>
            </a:r>
            <a:r>
              <a:rPr lang="en-GB"/>
              <a:t>developer tools (dev tools for short).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most common used tools is the </a:t>
            </a:r>
            <a:r>
              <a:rPr b="1" lang="en-GB"/>
              <a:t>console</a:t>
            </a:r>
            <a:r>
              <a:rPr lang="en-GB"/>
              <a:t>.</a:t>
            </a:r>
            <a:endParaRPr/>
          </a:p>
        </p:txBody>
      </p:sp>
      <p:sp>
        <p:nvSpPr>
          <p:cNvPr id="358" name="Google Shape;358;p41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062" y="1785562"/>
            <a:ext cx="3068175" cy="21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Console</a:t>
            </a:r>
            <a:endParaRPr/>
          </a:p>
        </p:txBody>
      </p:sp>
      <p:sp>
        <p:nvSpPr>
          <p:cNvPr id="365" name="Google Shape;365;p42"/>
          <p:cNvSpPr txBox="1"/>
          <p:nvPr>
            <p:ph idx="2" type="title"/>
          </p:nvPr>
        </p:nvSpPr>
        <p:spPr>
          <a:xfrm>
            <a:off x="793325" y="1548200"/>
            <a:ext cx="36051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a way to interact with code that we have written in our JS files (mainly).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Think of if as Replit code editor, but in every website.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what is console.log()?</a:t>
            </a:r>
            <a:endParaRPr/>
          </a:p>
        </p:txBody>
      </p:sp>
      <p:sp>
        <p:nvSpPr>
          <p:cNvPr id="366" name="Google Shape;366;p42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062" y="1785562"/>
            <a:ext cx="3068175" cy="21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Break down -  console</a:t>
            </a:r>
            <a:endParaRPr/>
          </a:p>
        </p:txBody>
      </p:sp>
      <p:sp>
        <p:nvSpPr>
          <p:cNvPr id="373" name="Google Shape;373;p43"/>
          <p:cNvSpPr txBox="1"/>
          <p:nvPr>
            <p:ph idx="2" type="title"/>
          </p:nvPr>
        </p:nvSpPr>
        <p:spPr>
          <a:xfrm>
            <a:off x="793325" y="1456400"/>
            <a:ext cx="3445800" cy="29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Think of console as a book.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it has </a:t>
            </a:r>
            <a:r>
              <a:rPr lang="en-GB"/>
              <a:t>many instructions to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has an instruction to log value in the console.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has an instruction to show an error message in the console.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has an instruction to show a warning in the console.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3"/>
          <p:cNvSpPr/>
          <p:nvPr/>
        </p:nvSpPr>
        <p:spPr>
          <a:xfrm>
            <a:off x="4630775" y="945175"/>
            <a:ext cx="1893900" cy="311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3"/>
          <p:cNvSpPr/>
          <p:nvPr/>
        </p:nvSpPr>
        <p:spPr>
          <a:xfrm>
            <a:off x="6610400" y="945175"/>
            <a:ext cx="1893900" cy="311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3"/>
          <p:cNvSpPr txBox="1"/>
          <p:nvPr>
            <p:ph type="title"/>
          </p:nvPr>
        </p:nvSpPr>
        <p:spPr>
          <a:xfrm>
            <a:off x="4811075" y="2301025"/>
            <a:ext cx="16098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console</a:t>
            </a:r>
            <a:endParaRPr/>
          </a:p>
        </p:txBody>
      </p:sp>
      <p:sp>
        <p:nvSpPr>
          <p:cNvPr id="377" name="Google Shape;377;p43"/>
          <p:cNvSpPr txBox="1"/>
          <p:nvPr>
            <p:ph type="title"/>
          </p:nvPr>
        </p:nvSpPr>
        <p:spPr>
          <a:xfrm>
            <a:off x="6752450" y="1156500"/>
            <a:ext cx="16098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200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.log</a:t>
            </a:r>
            <a:endParaRPr b="0" sz="1200"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378" name="Google Shape;378;p43"/>
          <p:cNvSpPr txBox="1"/>
          <p:nvPr>
            <p:ph type="title"/>
          </p:nvPr>
        </p:nvSpPr>
        <p:spPr>
          <a:xfrm>
            <a:off x="6752450" y="2071775"/>
            <a:ext cx="16098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200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.error</a:t>
            </a:r>
            <a:endParaRPr b="0" sz="1200"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379" name="Google Shape;379;p43"/>
          <p:cNvSpPr txBox="1"/>
          <p:nvPr>
            <p:ph type="title"/>
          </p:nvPr>
        </p:nvSpPr>
        <p:spPr>
          <a:xfrm>
            <a:off x="6752450" y="2933900"/>
            <a:ext cx="16098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200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.warn</a:t>
            </a:r>
            <a:endParaRPr b="0" sz="1200"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console.log() function</a:t>
            </a:r>
            <a:endParaRPr/>
          </a:p>
        </p:txBody>
      </p:sp>
      <p:sp>
        <p:nvSpPr>
          <p:cNvPr id="385" name="Google Shape;385;p44"/>
          <p:cNvSpPr txBox="1"/>
          <p:nvPr>
            <p:ph idx="2" type="title"/>
          </p:nvPr>
        </p:nvSpPr>
        <p:spPr>
          <a:xfrm>
            <a:off x="793325" y="1548200"/>
            <a:ext cx="6098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a function that allows us to log (or show) a value in the console. </a:t>
            </a:r>
            <a:endParaRPr/>
          </a:p>
        </p:txBody>
      </p:sp>
      <p:pic>
        <p:nvPicPr>
          <p:cNvPr id="386" name="Google Shape;3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175" y="2151225"/>
            <a:ext cx="375285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7150" y="2151213"/>
            <a:ext cx="120967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4"/>
          <p:cNvPicPr preferRelativeResize="0"/>
          <p:nvPr/>
        </p:nvPicPr>
        <p:blipFill rotWithShape="1">
          <a:blip r:embed="rId5">
            <a:alphaModFix/>
          </a:blip>
          <a:srcRect b="0" l="13262" r="24385" t="0"/>
          <a:stretch/>
        </p:blipFill>
        <p:spPr>
          <a:xfrm>
            <a:off x="5383550" y="2985675"/>
            <a:ext cx="920075" cy="6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4"/>
          <p:cNvSpPr/>
          <p:nvPr/>
        </p:nvSpPr>
        <p:spPr>
          <a:xfrm>
            <a:off x="4837825" y="3125300"/>
            <a:ext cx="467100" cy="35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4"/>
          <p:cNvSpPr/>
          <p:nvPr/>
        </p:nvSpPr>
        <p:spPr>
          <a:xfrm>
            <a:off x="6475275" y="3125300"/>
            <a:ext cx="467100" cy="35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4"/>
          <p:cNvSpPr txBox="1"/>
          <p:nvPr>
            <p:ph idx="2" type="title"/>
          </p:nvPr>
        </p:nvSpPr>
        <p:spPr>
          <a:xfrm>
            <a:off x="927175" y="4453800"/>
            <a:ext cx="6098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function?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Functions</a:t>
            </a:r>
            <a:endParaRPr/>
          </a:p>
        </p:txBody>
      </p:sp>
      <p:sp>
        <p:nvSpPr>
          <p:cNvPr id="397" name="Google Shape;397;p45"/>
          <p:cNvSpPr txBox="1"/>
          <p:nvPr>
            <p:ph idx="2" type="title"/>
          </p:nvPr>
        </p:nvSpPr>
        <p:spPr>
          <a:xfrm>
            <a:off x="793325" y="1548200"/>
            <a:ext cx="44043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Functions are like a recipe.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a set of steps to do something.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JS, they have created functions to do certain things.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example, console.log() . There are other functions we are going to use!</a:t>
            </a:r>
            <a:endParaRPr/>
          </a:p>
        </p:txBody>
      </p:sp>
      <p:sp>
        <p:nvSpPr>
          <p:cNvPr id="398" name="Google Shape;398;p45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875" y="1694550"/>
            <a:ext cx="2450625" cy="24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5525" y="3678900"/>
            <a:ext cx="1305974" cy="62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0" y="1143875"/>
            <a:ext cx="8927850" cy="30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6"/>
          <p:cNvSpPr txBox="1"/>
          <p:nvPr>
            <p:ph type="title"/>
          </p:nvPr>
        </p:nvSpPr>
        <p:spPr>
          <a:xfrm>
            <a:off x="823900" y="258500"/>
            <a:ext cx="69267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Update the code and run it!</a:t>
            </a:r>
            <a:endParaRPr/>
          </a:p>
        </p:txBody>
      </p:sp>
      <p:sp>
        <p:nvSpPr>
          <p:cNvPr id="407" name="Google Shape;407;p46"/>
          <p:cNvSpPr/>
          <p:nvPr/>
        </p:nvSpPr>
        <p:spPr>
          <a:xfrm>
            <a:off x="1718251" y="2937950"/>
            <a:ext cx="4157100" cy="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6"/>
          <p:cNvSpPr/>
          <p:nvPr/>
        </p:nvSpPr>
        <p:spPr>
          <a:xfrm>
            <a:off x="3858638" y="261675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1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409" name="Google Shape;409;p46"/>
          <p:cNvSpPr/>
          <p:nvPr/>
        </p:nvSpPr>
        <p:spPr>
          <a:xfrm>
            <a:off x="8067075" y="1084025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2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1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78" name="Google Shape;78;p11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1"/>
            <p:cNvSpPr txBox="1"/>
            <p:nvPr/>
          </p:nvSpPr>
          <p:spPr>
            <a:xfrm>
              <a:off x="1698975" y="2215525"/>
              <a:ext cx="2418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Styling Websites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80" name="Google Shape;80;p11"/>
            <p:cNvSpPr txBox="1"/>
            <p:nvPr/>
          </p:nvSpPr>
          <p:spPr>
            <a:xfrm>
              <a:off x="1698975" y="1983050"/>
              <a:ext cx="973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2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81" name="Google Shape;81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196685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11"/>
            <p:cNvSpPr txBox="1"/>
            <p:nvPr/>
          </p:nvSpPr>
          <p:spPr>
            <a:xfrm>
              <a:off x="4682250" y="1883450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to style a website using CSS 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83" name="Google Shape;83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640938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11"/>
            <p:cNvSpPr txBox="1"/>
            <p:nvPr/>
          </p:nvSpPr>
          <p:spPr>
            <a:xfrm>
              <a:off x="4682250" y="2557550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to create buttons and design them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85" name="Google Shape;85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98297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1"/>
            <p:cNvSpPr txBox="1"/>
            <p:nvPr/>
          </p:nvSpPr>
          <p:spPr>
            <a:xfrm>
              <a:off x="4682250" y="2899575"/>
              <a:ext cx="26331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Build a Link in Bio project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87" name="Google Shape;87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2989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1"/>
            <p:cNvSpPr txBox="1"/>
            <p:nvPr/>
          </p:nvSpPr>
          <p:spPr>
            <a:xfrm>
              <a:off x="4682250" y="2215525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Add your profile picture for employers!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89" name="Google Shape;89;p11"/>
          <p:cNvSpPr txBox="1"/>
          <p:nvPr/>
        </p:nvSpPr>
        <p:spPr>
          <a:xfrm>
            <a:off x="1844500" y="1368563"/>
            <a:ext cx="22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AFF"/>
                </a:solidFill>
                <a:latin typeface="Caveat Medium"/>
                <a:ea typeface="Caveat Medium"/>
                <a:cs typeface="Caveat Medium"/>
                <a:sym typeface="Caveat Medium"/>
              </a:rPr>
              <a:t>You also have done done this!</a:t>
            </a:r>
            <a:endParaRPr>
              <a:solidFill>
                <a:srgbClr val="F8FAFF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90" name="Google Shape;90;p11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/>
          <p:nvPr>
            <p:ph type="title"/>
          </p:nvPr>
        </p:nvSpPr>
        <p:spPr>
          <a:xfrm>
            <a:off x="823900" y="258500"/>
            <a:ext cx="69267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prompt dialog should appear. Type in a weight and press OK!</a:t>
            </a:r>
            <a:endParaRPr/>
          </a:p>
        </p:txBody>
      </p:sp>
      <p:pic>
        <p:nvPicPr>
          <p:cNvPr id="415" name="Google Shape;4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00" y="1391000"/>
            <a:ext cx="8839201" cy="188085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7"/>
          <p:cNvSpPr/>
          <p:nvPr/>
        </p:nvSpPr>
        <p:spPr>
          <a:xfrm>
            <a:off x="5220476" y="1391000"/>
            <a:ext cx="3628800" cy="143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7"/>
          <p:cNvSpPr/>
          <p:nvPr/>
        </p:nvSpPr>
        <p:spPr>
          <a:xfrm rot="-2079575">
            <a:off x="5109113" y="179585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1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418" name="Google Shape;418;p47"/>
          <p:cNvSpPr/>
          <p:nvPr/>
        </p:nvSpPr>
        <p:spPr>
          <a:xfrm>
            <a:off x="8283225" y="213860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2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pic>
        <p:nvPicPr>
          <p:cNvPr id="419" name="Google Shape;41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00" y="2874053"/>
            <a:ext cx="56007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625" y="1135500"/>
            <a:ext cx="4131252" cy="392110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8"/>
          <p:cNvSpPr txBox="1"/>
          <p:nvPr>
            <p:ph type="title"/>
          </p:nvPr>
        </p:nvSpPr>
        <p:spPr>
          <a:xfrm>
            <a:off x="823900" y="258500"/>
            <a:ext cx="69267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Toggle the developer tool, and you should see the console that prints your weight!</a:t>
            </a:r>
            <a:endParaRPr/>
          </a:p>
        </p:txBody>
      </p:sp>
      <p:sp>
        <p:nvSpPr>
          <p:cNvPr id="426" name="Google Shape;426;p48"/>
          <p:cNvSpPr/>
          <p:nvPr/>
        </p:nvSpPr>
        <p:spPr>
          <a:xfrm>
            <a:off x="2221626" y="3722850"/>
            <a:ext cx="476400" cy="102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8"/>
          <p:cNvSpPr/>
          <p:nvPr/>
        </p:nvSpPr>
        <p:spPr>
          <a:xfrm>
            <a:off x="5862363" y="120850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1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428" name="Google Shape;428;p48"/>
          <p:cNvSpPr/>
          <p:nvPr/>
        </p:nvSpPr>
        <p:spPr>
          <a:xfrm>
            <a:off x="2289250" y="340165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2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945" y="1272676"/>
            <a:ext cx="4322780" cy="3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9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prompt()</a:t>
            </a:r>
            <a:endParaRPr/>
          </a:p>
        </p:txBody>
      </p:sp>
      <p:sp>
        <p:nvSpPr>
          <p:cNvPr id="435" name="Google Shape;435;p49"/>
          <p:cNvSpPr txBox="1"/>
          <p:nvPr>
            <p:ph idx="2" type="title"/>
          </p:nvPr>
        </p:nvSpPr>
        <p:spPr>
          <a:xfrm>
            <a:off x="793325" y="1548200"/>
            <a:ext cx="4404300" cy="23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also another function.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will display a message, in this example,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“What is your weight? (kg)”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is there “inverted commas”?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Well, in JS, we represent text with inverted commas.</a:t>
            </a:r>
            <a:endParaRPr/>
          </a:p>
        </p:txBody>
      </p:sp>
      <p:pic>
        <p:nvPicPr>
          <p:cNvPr id="436" name="Google Shape;436;p49"/>
          <p:cNvPicPr preferRelativeResize="0"/>
          <p:nvPr/>
        </p:nvPicPr>
        <p:blipFill rotWithShape="1">
          <a:blip r:embed="rId4">
            <a:alphaModFix/>
          </a:blip>
          <a:srcRect b="23252" l="58077" r="1534" t="1740"/>
          <a:stretch/>
        </p:blipFill>
        <p:spPr>
          <a:xfrm>
            <a:off x="4998550" y="1897075"/>
            <a:ext cx="3569826" cy="14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9"/>
          <p:cNvSpPr/>
          <p:nvPr/>
        </p:nvSpPr>
        <p:spPr>
          <a:xfrm>
            <a:off x="6039225" y="1325475"/>
            <a:ext cx="2495700" cy="22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9"/>
          <p:cNvSpPr/>
          <p:nvPr/>
        </p:nvSpPr>
        <p:spPr>
          <a:xfrm>
            <a:off x="5065000" y="2240850"/>
            <a:ext cx="1327800" cy="176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9"/>
          <p:cNvSpPr/>
          <p:nvPr/>
        </p:nvSpPr>
        <p:spPr>
          <a:xfrm>
            <a:off x="2088750" y="2069850"/>
            <a:ext cx="786900" cy="22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0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Strings</a:t>
            </a:r>
            <a:endParaRPr/>
          </a:p>
        </p:txBody>
      </p:sp>
      <p:sp>
        <p:nvSpPr>
          <p:cNvPr id="445" name="Google Shape;445;p50"/>
          <p:cNvSpPr txBox="1"/>
          <p:nvPr>
            <p:ph idx="2" type="title"/>
          </p:nvPr>
        </p:nvSpPr>
        <p:spPr>
          <a:xfrm>
            <a:off x="793325" y="1548200"/>
            <a:ext cx="38115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They are text in programming.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They can be assigned to a variable as well.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example: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r>
              <a:rPr lang="en-GB"/>
              <a:t>ame = “Haris”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try it out in replit!</a:t>
            </a:r>
            <a:endParaRPr/>
          </a:p>
        </p:txBody>
      </p:sp>
      <p:pic>
        <p:nvPicPr>
          <p:cNvPr id="446" name="Google Shape;446;p50"/>
          <p:cNvPicPr preferRelativeResize="0"/>
          <p:nvPr/>
        </p:nvPicPr>
        <p:blipFill rotWithShape="1">
          <a:blip r:embed="rId3">
            <a:alphaModFix/>
          </a:blip>
          <a:srcRect b="0" l="36310" r="4745" t="0"/>
          <a:stretch/>
        </p:blipFill>
        <p:spPr>
          <a:xfrm>
            <a:off x="5960625" y="1888400"/>
            <a:ext cx="2548000" cy="3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1"/>
          <p:cNvSpPr txBox="1"/>
          <p:nvPr>
            <p:ph type="title"/>
          </p:nvPr>
        </p:nvSpPr>
        <p:spPr>
          <a:xfrm>
            <a:off x="823900" y="258500"/>
            <a:ext cx="69267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Update your code and run it!</a:t>
            </a:r>
            <a:endParaRPr/>
          </a:p>
        </p:txBody>
      </p:sp>
      <p:pic>
        <p:nvPicPr>
          <p:cNvPr id="452" name="Google Shape;4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13" y="1194450"/>
            <a:ext cx="8113875" cy="33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1"/>
          <p:cNvSpPr/>
          <p:nvPr/>
        </p:nvSpPr>
        <p:spPr>
          <a:xfrm>
            <a:off x="700125" y="2698650"/>
            <a:ext cx="2050800" cy="28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1"/>
          <p:cNvSpPr/>
          <p:nvPr/>
        </p:nvSpPr>
        <p:spPr>
          <a:xfrm>
            <a:off x="700125" y="3486400"/>
            <a:ext cx="2358900" cy="28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"/>
          <p:cNvSpPr txBox="1"/>
          <p:nvPr>
            <p:ph type="title"/>
          </p:nvPr>
        </p:nvSpPr>
        <p:spPr>
          <a:xfrm>
            <a:off x="823900" y="258500"/>
            <a:ext cx="75405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prompt dialog should appear. Type in a weight and press OK!</a:t>
            </a:r>
            <a:endParaRPr/>
          </a:p>
        </p:txBody>
      </p:sp>
      <p:pic>
        <p:nvPicPr>
          <p:cNvPr id="460" name="Google Shape;4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00" y="1391000"/>
            <a:ext cx="8839201" cy="1880853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2"/>
          <p:cNvSpPr/>
          <p:nvPr/>
        </p:nvSpPr>
        <p:spPr>
          <a:xfrm>
            <a:off x="5220476" y="1391000"/>
            <a:ext cx="3628800" cy="143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2"/>
          <p:cNvSpPr/>
          <p:nvPr/>
        </p:nvSpPr>
        <p:spPr>
          <a:xfrm rot="-2079575">
            <a:off x="5109113" y="179585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1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463" name="Google Shape;463;p52"/>
          <p:cNvSpPr/>
          <p:nvPr/>
        </p:nvSpPr>
        <p:spPr>
          <a:xfrm>
            <a:off x="8283225" y="213860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2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pic>
        <p:nvPicPr>
          <p:cNvPr id="464" name="Google Shape;46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00" y="2874053"/>
            <a:ext cx="56007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625" y="1135500"/>
            <a:ext cx="4131252" cy="392110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3"/>
          <p:cNvSpPr txBox="1"/>
          <p:nvPr>
            <p:ph type="title"/>
          </p:nvPr>
        </p:nvSpPr>
        <p:spPr>
          <a:xfrm>
            <a:off x="823900" y="258500"/>
            <a:ext cx="69267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Toggle the developer tool, and you should see the console that prints your firstName!</a:t>
            </a:r>
            <a:endParaRPr/>
          </a:p>
        </p:txBody>
      </p:sp>
      <p:sp>
        <p:nvSpPr>
          <p:cNvPr id="471" name="Google Shape;471;p53"/>
          <p:cNvSpPr/>
          <p:nvPr/>
        </p:nvSpPr>
        <p:spPr>
          <a:xfrm>
            <a:off x="5862363" y="120850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1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pic>
        <p:nvPicPr>
          <p:cNvPr id="472" name="Google Shape;47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1626" y="4358175"/>
            <a:ext cx="476400" cy="55904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3"/>
          <p:cNvSpPr/>
          <p:nvPr/>
        </p:nvSpPr>
        <p:spPr>
          <a:xfrm>
            <a:off x="2289250" y="3401650"/>
            <a:ext cx="268750" cy="3212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2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474" name="Google Shape;474;p53"/>
          <p:cNvSpPr/>
          <p:nvPr/>
        </p:nvSpPr>
        <p:spPr>
          <a:xfrm>
            <a:off x="2221625" y="3722850"/>
            <a:ext cx="476400" cy="1194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4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480" name="Google Shape;480;p54"/>
          <p:cNvSpPr txBox="1"/>
          <p:nvPr>
            <p:ph idx="2" type="title"/>
          </p:nvPr>
        </p:nvSpPr>
        <p:spPr>
          <a:xfrm>
            <a:off x="793325" y="1548200"/>
            <a:ext cx="4404300" cy="19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the these variables to have prompts with message </a:t>
            </a:r>
            <a:r>
              <a:rPr lang="en-GB"/>
              <a:t>(see weight variable)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firstName - What is your first name?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</a:t>
            </a:r>
            <a:r>
              <a:rPr lang="en-GB"/>
              <a:t>eight - What is your height? (metres)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Once done, check answer on next slide!</a:t>
            </a:r>
            <a:endParaRPr/>
          </a:p>
        </p:txBody>
      </p:sp>
      <p:pic>
        <p:nvPicPr>
          <p:cNvPr id="481" name="Google Shape;481;p54"/>
          <p:cNvPicPr preferRelativeResize="0"/>
          <p:nvPr/>
        </p:nvPicPr>
        <p:blipFill rotWithShape="1">
          <a:blip r:embed="rId3">
            <a:alphaModFix/>
          </a:blip>
          <a:srcRect b="0" l="0" r="35512" t="0"/>
          <a:stretch/>
        </p:blipFill>
        <p:spPr>
          <a:xfrm>
            <a:off x="5040700" y="1345376"/>
            <a:ext cx="4005051" cy="26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4"/>
          <p:cNvSpPr/>
          <p:nvPr/>
        </p:nvSpPr>
        <p:spPr>
          <a:xfrm>
            <a:off x="6666551" y="2751663"/>
            <a:ext cx="2089800" cy="21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3" name="Google Shape;483;p54"/>
          <p:cNvCxnSpPr>
            <a:stCxn id="482" idx="0"/>
          </p:cNvCxnSpPr>
          <p:nvPr/>
        </p:nvCxnSpPr>
        <p:spPr>
          <a:xfrm flipH="1" rot="10800000">
            <a:off x="7711451" y="2460663"/>
            <a:ext cx="148200" cy="29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54"/>
          <p:cNvSpPr txBox="1"/>
          <p:nvPr>
            <p:ph idx="2" type="title"/>
          </p:nvPr>
        </p:nvSpPr>
        <p:spPr>
          <a:xfrm>
            <a:off x="7289212" y="2116653"/>
            <a:ext cx="1169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message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5"/>
          <p:cNvSpPr txBox="1"/>
          <p:nvPr>
            <p:ph type="title"/>
          </p:nvPr>
        </p:nvSpPr>
        <p:spPr>
          <a:xfrm>
            <a:off x="823900" y="258500"/>
            <a:ext cx="69267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Answer. Let’s run this code</a:t>
            </a:r>
            <a:endParaRPr/>
          </a:p>
        </p:txBody>
      </p:sp>
      <p:pic>
        <p:nvPicPr>
          <p:cNvPr id="490" name="Google Shape;4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75" y="1070000"/>
            <a:ext cx="68865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6"/>
          <p:cNvSpPr txBox="1"/>
          <p:nvPr>
            <p:ph type="title"/>
          </p:nvPr>
        </p:nvSpPr>
        <p:spPr>
          <a:xfrm>
            <a:off x="823900" y="258500"/>
            <a:ext cx="69267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should look like this. Now let’s calculate the bmi!</a:t>
            </a:r>
            <a:endParaRPr/>
          </a:p>
        </p:txBody>
      </p:sp>
      <p:pic>
        <p:nvPicPr>
          <p:cNvPr id="496" name="Google Shape;4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00" y="1001925"/>
            <a:ext cx="43815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300" y="1016200"/>
            <a:ext cx="4090725" cy="16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913" y="3065425"/>
            <a:ext cx="433387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6"/>
          <p:cNvSpPr/>
          <p:nvPr/>
        </p:nvSpPr>
        <p:spPr>
          <a:xfrm>
            <a:off x="4646950" y="1836300"/>
            <a:ext cx="2343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6"/>
          <p:cNvSpPr/>
          <p:nvPr/>
        </p:nvSpPr>
        <p:spPr>
          <a:xfrm rot="8763947">
            <a:off x="4705059" y="2766320"/>
            <a:ext cx="234307" cy="25294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6"/>
          <p:cNvSpPr/>
          <p:nvPr/>
        </p:nvSpPr>
        <p:spPr>
          <a:xfrm>
            <a:off x="4695600" y="4003000"/>
            <a:ext cx="7983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4836" y="2908262"/>
            <a:ext cx="9429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2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96" name="Google Shape;96;p12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F4D766"/>
            </a:solidFill>
            <a:ln cap="flat" cmpd="sng" w="9525">
              <a:solidFill>
                <a:srgbClr val="F4D7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2"/>
            <p:cNvSpPr txBox="1"/>
            <p:nvPr/>
          </p:nvSpPr>
          <p:spPr>
            <a:xfrm>
              <a:off x="1698975" y="2215525"/>
              <a:ext cx="25158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fontScale="92500" lnSpcReduction="1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Build Interactive Website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98" name="Google Shape;98;p12"/>
            <p:cNvSpPr txBox="1"/>
            <p:nvPr/>
          </p:nvSpPr>
          <p:spPr>
            <a:xfrm>
              <a:off x="1698975" y="1983050"/>
              <a:ext cx="10389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3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99" name="Google Shape;99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196685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2"/>
            <p:cNvSpPr txBox="1"/>
            <p:nvPr/>
          </p:nvSpPr>
          <p:spPr>
            <a:xfrm>
              <a:off x="4682250" y="1883450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data types such as numbers &amp; strings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01" name="Google Shape;101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640938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2"/>
            <p:cNvSpPr txBox="1"/>
            <p:nvPr/>
          </p:nvSpPr>
          <p:spPr>
            <a:xfrm>
              <a:off x="4682250" y="2557550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how to show data 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03" name="Google Shape;103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98297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2"/>
            <p:cNvSpPr txBox="1"/>
            <p:nvPr/>
          </p:nvSpPr>
          <p:spPr>
            <a:xfrm>
              <a:off x="4682250" y="2899575"/>
              <a:ext cx="26331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Create BMI calculator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05" name="Google Shape;105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2989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2"/>
            <p:cNvSpPr txBox="1"/>
            <p:nvPr/>
          </p:nvSpPr>
          <p:spPr>
            <a:xfrm>
              <a:off x="4682250" y="2215525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Understand how to store data in variables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107" name="Google Shape;107;p12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08" name="Google Shape;10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900" y="1472850"/>
            <a:ext cx="295925" cy="2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2"/>
          <p:cNvSpPr txBox="1"/>
          <p:nvPr/>
        </p:nvSpPr>
        <p:spPr>
          <a:xfrm>
            <a:off x="1844500" y="1368563"/>
            <a:ext cx="22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AFF"/>
                </a:solidFill>
                <a:latin typeface="Caveat Medium"/>
                <a:ea typeface="Caveat Medium"/>
                <a:cs typeface="Caveat Medium"/>
                <a:sym typeface="Caveat Medium"/>
              </a:rPr>
              <a:t>We are currently here</a:t>
            </a:r>
            <a:endParaRPr>
              <a:solidFill>
                <a:srgbClr val="F8FAFF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7"/>
          <p:cNvSpPr txBox="1"/>
          <p:nvPr>
            <p:ph type="title"/>
          </p:nvPr>
        </p:nvSpPr>
        <p:spPr>
          <a:xfrm>
            <a:off x="823900" y="258500"/>
            <a:ext cx="69267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Update the code and run it!</a:t>
            </a:r>
            <a:endParaRPr/>
          </a:p>
        </p:txBody>
      </p:sp>
      <p:pic>
        <p:nvPicPr>
          <p:cNvPr id="508" name="Google Shape;50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25" y="1119350"/>
            <a:ext cx="7437450" cy="35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7"/>
          <p:cNvSpPr/>
          <p:nvPr/>
        </p:nvSpPr>
        <p:spPr>
          <a:xfrm>
            <a:off x="1092500" y="3236650"/>
            <a:ext cx="2673600" cy="266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7"/>
          <p:cNvSpPr/>
          <p:nvPr/>
        </p:nvSpPr>
        <p:spPr>
          <a:xfrm>
            <a:off x="1092500" y="4244225"/>
            <a:ext cx="4638900" cy="266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8"/>
          <p:cNvSpPr txBox="1"/>
          <p:nvPr>
            <p:ph type="title"/>
          </p:nvPr>
        </p:nvSpPr>
        <p:spPr>
          <a:xfrm>
            <a:off x="823900" y="258500"/>
            <a:ext cx="69267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should look like this. Let’s explore what happened!</a:t>
            </a:r>
            <a:endParaRPr/>
          </a:p>
        </p:txBody>
      </p:sp>
      <p:pic>
        <p:nvPicPr>
          <p:cNvPr id="516" name="Google Shape;51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00" y="1001925"/>
            <a:ext cx="43815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300" y="1016200"/>
            <a:ext cx="4090725" cy="16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63" y="3063200"/>
            <a:ext cx="433387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8"/>
          <p:cNvSpPr/>
          <p:nvPr/>
        </p:nvSpPr>
        <p:spPr>
          <a:xfrm>
            <a:off x="4646950" y="1836300"/>
            <a:ext cx="2343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8"/>
          <p:cNvSpPr/>
          <p:nvPr/>
        </p:nvSpPr>
        <p:spPr>
          <a:xfrm rot="8763671">
            <a:off x="4446009" y="2845382"/>
            <a:ext cx="517457" cy="25294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8"/>
          <p:cNvSpPr/>
          <p:nvPr/>
        </p:nvSpPr>
        <p:spPr>
          <a:xfrm>
            <a:off x="4563163" y="4027675"/>
            <a:ext cx="1857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8663" y="3241800"/>
            <a:ext cx="437197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9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Variables</a:t>
            </a:r>
            <a:endParaRPr/>
          </a:p>
        </p:txBody>
      </p:sp>
      <p:sp>
        <p:nvSpPr>
          <p:cNvPr id="528" name="Google Shape;528;p59"/>
          <p:cNvSpPr txBox="1"/>
          <p:nvPr>
            <p:ph idx="2" type="title"/>
          </p:nvPr>
        </p:nvSpPr>
        <p:spPr>
          <a:xfrm>
            <a:off x="793325" y="1811325"/>
            <a:ext cx="7059600" cy="25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use variables to use in math calculations.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math, we have math operators: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 (+)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Subtraction (-)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Multiplication (*)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Division (/)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Power of (**)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calculate BMI, we need to weight divided by height power of 2 (squared).</a:t>
            </a:r>
            <a:endParaRPr/>
          </a:p>
        </p:txBody>
      </p:sp>
      <p:pic>
        <p:nvPicPr>
          <p:cNvPr id="529" name="Google Shape;529;p59"/>
          <p:cNvPicPr preferRelativeResize="0"/>
          <p:nvPr/>
        </p:nvPicPr>
        <p:blipFill rotWithShape="1">
          <a:blip r:embed="rId3">
            <a:alphaModFix/>
          </a:blip>
          <a:srcRect b="32846" l="6579" r="56269" t="59878"/>
          <a:stretch/>
        </p:blipFill>
        <p:spPr>
          <a:xfrm>
            <a:off x="793325" y="1378275"/>
            <a:ext cx="4292024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0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alert</a:t>
            </a:r>
            <a:endParaRPr/>
          </a:p>
        </p:txBody>
      </p:sp>
      <p:sp>
        <p:nvSpPr>
          <p:cNvPr id="535" name="Google Shape;535;p60"/>
          <p:cNvSpPr txBox="1"/>
          <p:nvPr>
            <p:ph idx="2" type="title"/>
          </p:nvPr>
        </p:nvSpPr>
        <p:spPr>
          <a:xfrm>
            <a:off x="793325" y="1548200"/>
            <a:ext cx="57441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another function that shows the message. Since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firstName = ‘Bill’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</a:t>
            </a:r>
            <a:r>
              <a:rPr lang="en-GB"/>
              <a:t>mi = 20</a:t>
            </a:r>
            <a:endParaRPr/>
          </a:p>
        </p:txBody>
      </p:sp>
      <p:pic>
        <p:nvPicPr>
          <p:cNvPr id="536" name="Google Shape;536;p60"/>
          <p:cNvPicPr preferRelativeResize="0"/>
          <p:nvPr/>
        </p:nvPicPr>
        <p:blipFill rotWithShape="1">
          <a:blip r:embed="rId3">
            <a:alphaModFix/>
          </a:blip>
          <a:srcRect b="4824" l="7063" r="29477" t="87048"/>
          <a:stretch/>
        </p:blipFill>
        <p:spPr>
          <a:xfrm>
            <a:off x="863425" y="2810300"/>
            <a:ext cx="4720026" cy="2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0"/>
          <p:cNvSpPr txBox="1"/>
          <p:nvPr>
            <p:ph idx="2" type="title"/>
          </p:nvPr>
        </p:nvSpPr>
        <p:spPr>
          <a:xfrm>
            <a:off x="793325" y="3098100"/>
            <a:ext cx="5744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 be:</a:t>
            </a:r>
            <a:endParaRPr/>
          </a:p>
        </p:txBody>
      </p:sp>
      <p:pic>
        <p:nvPicPr>
          <p:cNvPr id="538" name="Google Shape;53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425" y="3573175"/>
            <a:ext cx="4720024" cy="309647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0"/>
          <p:cNvSpPr txBox="1"/>
          <p:nvPr>
            <p:ph idx="2" type="title"/>
          </p:nvPr>
        </p:nvSpPr>
        <p:spPr>
          <a:xfrm>
            <a:off x="863425" y="4007000"/>
            <a:ext cx="1003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is:</a:t>
            </a:r>
            <a:endParaRPr/>
          </a:p>
        </p:txBody>
      </p:sp>
      <p:pic>
        <p:nvPicPr>
          <p:cNvPr id="540" name="Google Shape;54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575" y="4407197"/>
            <a:ext cx="38862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4763" y="166400"/>
            <a:ext cx="4371975" cy="129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2" name="Google Shape;542;p60"/>
          <p:cNvCxnSpPr>
            <a:stCxn id="536" idx="1"/>
            <a:endCxn id="538" idx="1"/>
          </p:cNvCxnSpPr>
          <p:nvPr/>
        </p:nvCxnSpPr>
        <p:spPr>
          <a:xfrm>
            <a:off x="863425" y="2954200"/>
            <a:ext cx="600" cy="773700"/>
          </a:xfrm>
          <a:prstGeom prst="curvedConnector3">
            <a:avLst>
              <a:gd fmla="val -39687508" name="adj1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3" name="Google Shape;543;p60"/>
          <p:cNvCxnSpPr>
            <a:stCxn id="538" idx="1"/>
            <a:endCxn id="540" idx="1"/>
          </p:cNvCxnSpPr>
          <p:nvPr/>
        </p:nvCxnSpPr>
        <p:spPr>
          <a:xfrm>
            <a:off x="863425" y="3727998"/>
            <a:ext cx="25200" cy="864900"/>
          </a:xfrm>
          <a:prstGeom prst="curvedConnector3">
            <a:avLst>
              <a:gd fmla="val -944940" name="adj1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4" name="Google Shape;544;p60"/>
          <p:cNvCxnSpPr>
            <a:stCxn id="540" idx="3"/>
            <a:endCxn id="541" idx="2"/>
          </p:cNvCxnSpPr>
          <p:nvPr/>
        </p:nvCxnSpPr>
        <p:spPr>
          <a:xfrm flipH="1" rot="10800000">
            <a:off x="4774775" y="1461834"/>
            <a:ext cx="2186100" cy="3131100"/>
          </a:xfrm>
          <a:prstGeom prst="curvedConnector2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1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Button not working</a:t>
            </a:r>
            <a:endParaRPr/>
          </a:p>
        </p:txBody>
      </p:sp>
      <p:sp>
        <p:nvSpPr>
          <p:cNvPr id="550" name="Google Shape;550;p61"/>
          <p:cNvSpPr txBox="1"/>
          <p:nvPr>
            <p:ph idx="2" type="title"/>
          </p:nvPr>
        </p:nvSpPr>
        <p:spPr>
          <a:xfrm>
            <a:off x="793325" y="1548200"/>
            <a:ext cx="39432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Since we have the logic of BMI working, how do we then make it where: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click on button, it will show the prompt dialogs and alert dialogs?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have to link our BMI to the button using function!</a:t>
            </a:r>
            <a:endParaRPr/>
          </a:p>
        </p:txBody>
      </p:sp>
      <p:sp>
        <p:nvSpPr>
          <p:cNvPr id="551" name="Google Shape;551;p61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050" y="1508825"/>
            <a:ext cx="3286200" cy="286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2"/>
          <p:cNvSpPr txBox="1"/>
          <p:nvPr>
            <p:ph type="ctrTitle"/>
          </p:nvPr>
        </p:nvSpPr>
        <p:spPr>
          <a:xfrm>
            <a:off x="586600" y="1633350"/>
            <a:ext cx="41820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 Button with Function</a:t>
            </a:r>
            <a:endParaRPr/>
          </a:p>
        </p:txBody>
      </p:sp>
      <p:grpSp>
        <p:nvGrpSpPr>
          <p:cNvPr id="558" name="Google Shape;558;p62"/>
          <p:cNvGrpSpPr/>
          <p:nvPr/>
        </p:nvGrpSpPr>
        <p:grpSpPr>
          <a:xfrm>
            <a:off x="4870025" y="269825"/>
            <a:ext cx="3479501" cy="4873676"/>
            <a:chOff x="4870025" y="269825"/>
            <a:chExt cx="3479501" cy="4873676"/>
          </a:xfrm>
        </p:grpSpPr>
        <p:pic>
          <p:nvPicPr>
            <p:cNvPr id="559" name="Google Shape;559;p62"/>
            <p:cNvPicPr preferRelativeResize="0"/>
            <p:nvPr/>
          </p:nvPicPr>
          <p:blipFill rotWithShape="1">
            <a:blip r:embed="rId3">
              <a:alphaModFix/>
            </a:blip>
            <a:srcRect b="23710" l="22463" r="23067" t="0"/>
            <a:stretch/>
          </p:blipFill>
          <p:spPr>
            <a:xfrm>
              <a:off x="4870025" y="269825"/>
              <a:ext cx="3479501" cy="487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62"/>
            <p:cNvPicPr preferRelativeResize="0"/>
            <p:nvPr/>
          </p:nvPicPr>
          <p:blipFill rotWithShape="1">
            <a:blip r:embed="rId4">
              <a:alphaModFix/>
            </a:blip>
            <a:srcRect b="6846" l="9857" r="13130" t="0"/>
            <a:stretch/>
          </p:blipFill>
          <p:spPr>
            <a:xfrm>
              <a:off x="5305163" y="1093875"/>
              <a:ext cx="2609226" cy="385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1" name="Google Shape;561;p62"/>
          <p:cNvPicPr preferRelativeResize="0"/>
          <p:nvPr/>
        </p:nvPicPr>
        <p:blipFill rotWithShape="1">
          <a:blip r:embed="rId5">
            <a:alphaModFix/>
          </a:blip>
          <a:srcRect b="4568" l="4072" r="5634" t="1622"/>
          <a:stretch/>
        </p:blipFill>
        <p:spPr>
          <a:xfrm>
            <a:off x="5434525" y="3281625"/>
            <a:ext cx="2507700" cy="18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2"/>
          <p:cNvPicPr preferRelativeResize="0"/>
          <p:nvPr/>
        </p:nvPicPr>
        <p:blipFill rotWithShape="1">
          <a:blip r:embed="rId6">
            <a:alphaModFix/>
          </a:blip>
          <a:srcRect b="24296" l="0" r="0" t="6027"/>
          <a:stretch/>
        </p:blipFill>
        <p:spPr>
          <a:xfrm>
            <a:off x="5299950" y="1085450"/>
            <a:ext cx="2653775" cy="40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3"/>
          <p:cNvSpPr txBox="1"/>
          <p:nvPr>
            <p:ph type="title"/>
          </p:nvPr>
        </p:nvSpPr>
        <p:spPr>
          <a:xfrm>
            <a:off x="823900" y="258500"/>
            <a:ext cx="69267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Update the code and run it!</a:t>
            </a:r>
            <a:endParaRPr/>
          </a:p>
        </p:txBody>
      </p:sp>
      <p:pic>
        <p:nvPicPr>
          <p:cNvPr id="568" name="Google Shape;56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512" y="847950"/>
            <a:ext cx="5379476" cy="403279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3"/>
          <p:cNvSpPr/>
          <p:nvPr/>
        </p:nvSpPr>
        <p:spPr>
          <a:xfrm>
            <a:off x="2075150" y="2110100"/>
            <a:ext cx="2365200" cy="266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3"/>
          <p:cNvSpPr/>
          <p:nvPr/>
        </p:nvSpPr>
        <p:spPr>
          <a:xfrm>
            <a:off x="2075150" y="4614350"/>
            <a:ext cx="153300" cy="266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4"/>
          <p:cNvSpPr txBox="1"/>
          <p:nvPr>
            <p:ph type="title"/>
          </p:nvPr>
        </p:nvSpPr>
        <p:spPr>
          <a:xfrm>
            <a:off x="793325" y="945175"/>
            <a:ext cx="46338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code is not working now?</a:t>
            </a:r>
            <a:endParaRPr/>
          </a:p>
        </p:txBody>
      </p:sp>
      <p:sp>
        <p:nvSpPr>
          <p:cNvPr id="576" name="Google Shape;576;p64"/>
          <p:cNvSpPr txBox="1"/>
          <p:nvPr>
            <p:ph idx="2" type="title"/>
          </p:nvPr>
        </p:nvSpPr>
        <p:spPr>
          <a:xfrm>
            <a:off x="793325" y="1548200"/>
            <a:ext cx="3943200" cy="29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Nope. What we did was to place it in a function.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you have cookies with just buying a recipe?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need to do the work of following the recipe to bake cookies.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Similarly, to do the work, we need to run the function.</a:t>
            </a:r>
            <a:endParaRPr/>
          </a:p>
        </p:txBody>
      </p:sp>
      <p:sp>
        <p:nvSpPr>
          <p:cNvPr id="577" name="Google Shape;577;p64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050" y="1508825"/>
            <a:ext cx="3286200" cy="286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38" y="1723050"/>
            <a:ext cx="7680823" cy="19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5"/>
          <p:cNvSpPr txBox="1"/>
          <p:nvPr>
            <p:ph type="title"/>
          </p:nvPr>
        </p:nvSpPr>
        <p:spPr>
          <a:xfrm>
            <a:off x="823900" y="258500"/>
            <a:ext cx="69267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index.html, u</a:t>
            </a:r>
            <a:r>
              <a:rPr lang="en-GB"/>
              <a:t>pdate the code and run it!</a:t>
            </a:r>
            <a:endParaRPr/>
          </a:p>
        </p:txBody>
      </p:sp>
      <p:sp>
        <p:nvSpPr>
          <p:cNvPr id="585" name="Google Shape;585;p65"/>
          <p:cNvSpPr/>
          <p:nvPr/>
        </p:nvSpPr>
        <p:spPr>
          <a:xfrm>
            <a:off x="1014375" y="2943850"/>
            <a:ext cx="4453800" cy="21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65"/>
          <p:cNvSpPr/>
          <p:nvPr/>
        </p:nvSpPr>
        <p:spPr>
          <a:xfrm>
            <a:off x="780950" y="1118325"/>
            <a:ext cx="7680900" cy="604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Plus Jakarta Sans"/>
                <a:ea typeface="Plus Jakarta Sans"/>
                <a:cs typeface="Plus Jakarta Sans"/>
                <a:sym typeface="Plus Jakarta Sans"/>
              </a:rPr>
              <a:t>Don’t delete code outside this CodePart. Find this block of code and add the code in the red box. Watch video </a:t>
            </a:r>
            <a:r>
              <a:rPr lang="en-GB" sz="1300" u="sng">
                <a:solidFill>
                  <a:srgbClr val="FFFF00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-GB" sz="1300">
                <a:latin typeface="Plus Jakarta Sans"/>
                <a:ea typeface="Plus Jakarta Sans"/>
                <a:cs typeface="Plus Jakarta Sans"/>
                <a:sym typeface="Plus Jakarta Sans"/>
              </a:rPr>
              <a:t> if unclear</a:t>
            </a:r>
            <a:endParaRPr sz="13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6"/>
          <p:cNvSpPr txBox="1"/>
          <p:nvPr>
            <p:ph type="title"/>
          </p:nvPr>
        </p:nvSpPr>
        <p:spPr>
          <a:xfrm>
            <a:off x="823900" y="258500"/>
            <a:ext cx="69267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the webview and click on the button. </a:t>
            </a:r>
            <a:endParaRPr/>
          </a:p>
        </p:txBody>
      </p:sp>
      <p:pic>
        <p:nvPicPr>
          <p:cNvPr id="592" name="Google Shape;59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900" y="1484150"/>
            <a:ext cx="3286200" cy="286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59825">
            <a:off x="5090619" y="3789154"/>
            <a:ext cx="461612" cy="484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3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115" name="Google Shape;115;p13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F4D766"/>
            </a:solidFill>
            <a:ln cap="flat" cmpd="sng" w="9525">
              <a:solidFill>
                <a:srgbClr val="F4D7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 txBox="1"/>
            <p:nvPr/>
          </p:nvSpPr>
          <p:spPr>
            <a:xfrm>
              <a:off x="1698975" y="2215525"/>
              <a:ext cx="25158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Better BMI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117" name="Google Shape;117;p13"/>
            <p:cNvSpPr txBox="1"/>
            <p:nvPr/>
          </p:nvSpPr>
          <p:spPr>
            <a:xfrm>
              <a:off x="1698975" y="1983050"/>
              <a:ext cx="10389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4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118" name="Google Shape;11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1404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3"/>
            <p:cNvSpPr txBox="1"/>
            <p:nvPr/>
          </p:nvSpPr>
          <p:spPr>
            <a:xfrm>
              <a:off x="4669150" y="2057025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to get user inputs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20" name="Google Shape;12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814513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13"/>
            <p:cNvSpPr txBox="1"/>
            <p:nvPr/>
          </p:nvSpPr>
          <p:spPr>
            <a:xfrm>
              <a:off x="4669150" y="2731125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Create better BMI calculator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22" name="Google Shape;12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47250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3"/>
            <p:cNvSpPr txBox="1"/>
            <p:nvPr/>
          </p:nvSpPr>
          <p:spPr>
            <a:xfrm>
              <a:off x="4669150" y="2389100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Understand how to make website interactive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124" name="Google Shape;124;p13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7"/>
          <p:cNvSpPr txBox="1"/>
          <p:nvPr>
            <p:ph type="title"/>
          </p:nvPr>
        </p:nvSpPr>
        <p:spPr>
          <a:xfrm>
            <a:off x="823900" y="258500"/>
            <a:ext cx="69267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Dialogs should appear</a:t>
            </a:r>
            <a:r>
              <a:rPr lang="en-GB"/>
              <a:t>. Let’s explore what happened!</a:t>
            </a:r>
            <a:endParaRPr/>
          </a:p>
        </p:txBody>
      </p:sp>
      <p:pic>
        <p:nvPicPr>
          <p:cNvPr id="599" name="Google Shape;59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00" y="1001925"/>
            <a:ext cx="43815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300" y="1016200"/>
            <a:ext cx="4090725" cy="16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63" y="3063200"/>
            <a:ext cx="433387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7"/>
          <p:cNvSpPr/>
          <p:nvPr/>
        </p:nvSpPr>
        <p:spPr>
          <a:xfrm>
            <a:off x="4646950" y="1836300"/>
            <a:ext cx="2343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67"/>
          <p:cNvSpPr/>
          <p:nvPr/>
        </p:nvSpPr>
        <p:spPr>
          <a:xfrm rot="8763671">
            <a:off x="4446009" y="2845382"/>
            <a:ext cx="517457" cy="25294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67"/>
          <p:cNvSpPr/>
          <p:nvPr/>
        </p:nvSpPr>
        <p:spPr>
          <a:xfrm>
            <a:off x="4563163" y="4027675"/>
            <a:ext cx="1857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5" name="Google Shape;605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8663" y="3241800"/>
            <a:ext cx="437197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68"/>
          <p:cNvPicPr preferRelativeResize="0"/>
          <p:nvPr/>
        </p:nvPicPr>
        <p:blipFill rotWithShape="1">
          <a:blip r:embed="rId3">
            <a:alphaModFix/>
          </a:blip>
          <a:srcRect b="0" l="7910" r="0" t="29770"/>
          <a:stretch/>
        </p:blipFill>
        <p:spPr>
          <a:xfrm>
            <a:off x="2094950" y="1420550"/>
            <a:ext cx="4954125" cy="28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8"/>
          <p:cNvSpPr txBox="1"/>
          <p:nvPr>
            <p:ph type="title"/>
          </p:nvPr>
        </p:nvSpPr>
        <p:spPr>
          <a:xfrm>
            <a:off x="793325" y="155750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functions</a:t>
            </a:r>
            <a:endParaRPr/>
          </a:p>
        </p:txBody>
      </p:sp>
      <p:sp>
        <p:nvSpPr>
          <p:cNvPr id="612" name="Google Shape;612;p68"/>
          <p:cNvSpPr/>
          <p:nvPr/>
        </p:nvSpPr>
        <p:spPr>
          <a:xfrm>
            <a:off x="2147229" y="1482150"/>
            <a:ext cx="774000" cy="266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68"/>
          <p:cNvSpPr txBox="1"/>
          <p:nvPr/>
        </p:nvSpPr>
        <p:spPr>
          <a:xfrm>
            <a:off x="1880975" y="788150"/>
            <a:ext cx="24960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</a:t>
            </a: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unction reserved keyword</a:t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14" name="Google Shape;614;p68"/>
          <p:cNvSpPr/>
          <p:nvPr/>
        </p:nvSpPr>
        <p:spPr>
          <a:xfrm>
            <a:off x="4089136" y="1508400"/>
            <a:ext cx="172500" cy="2139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8"/>
          <p:cNvSpPr txBox="1"/>
          <p:nvPr/>
        </p:nvSpPr>
        <p:spPr>
          <a:xfrm>
            <a:off x="1718900" y="4534325"/>
            <a:ext cx="3228600" cy="4002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Curly brackets to enclose function</a:t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16" name="Google Shape;616;p68"/>
          <p:cNvSpPr/>
          <p:nvPr/>
        </p:nvSpPr>
        <p:spPr>
          <a:xfrm>
            <a:off x="4360308" y="1508400"/>
            <a:ext cx="121800" cy="2139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8"/>
          <p:cNvSpPr/>
          <p:nvPr/>
        </p:nvSpPr>
        <p:spPr>
          <a:xfrm>
            <a:off x="2150905" y="3990033"/>
            <a:ext cx="121800" cy="2139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68"/>
          <p:cNvSpPr txBox="1"/>
          <p:nvPr/>
        </p:nvSpPr>
        <p:spPr>
          <a:xfrm>
            <a:off x="4569900" y="788150"/>
            <a:ext cx="1542000" cy="4002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function name</a:t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19" name="Google Shape;619;p68"/>
          <p:cNvSpPr/>
          <p:nvPr/>
        </p:nvSpPr>
        <p:spPr>
          <a:xfrm>
            <a:off x="2954887" y="1508400"/>
            <a:ext cx="1117800" cy="2139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8"/>
          <p:cNvSpPr txBox="1"/>
          <p:nvPr/>
        </p:nvSpPr>
        <p:spPr>
          <a:xfrm>
            <a:off x="6304825" y="788150"/>
            <a:ext cx="958200" cy="4002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brackets</a:t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21" name="Google Shape;621;p68"/>
          <p:cNvSpPr/>
          <p:nvPr/>
        </p:nvSpPr>
        <p:spPr>
          <a:xfrm>
            <a:off x="2272396" y="1932150"/>
            <a:ext cx="4527600" cy="1903500"/>
          </a:xfrm>
          <a:prstGeom prst="rect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68"/>
          <p:cNvSpPr txBox="1"/>
          <p:nvPr/>
        </p:nvSpPr>
        <p:spPr>
          <a:xfrm>
            <a:off x="5131863" y="4534325"/>
            <a:ext cx="1500000" cy="4002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Function body</a:t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9"/>
          <p:cNvSpPr txBox="1"/>
          <p:nvPr>
            <p:ph type="title"/>
          </p:nvPr>
        </p:nvSpPr>
        <p:spPr>
          <a:xfrm>
            <a:off x="793325" y="945175"/>
            <a:ext cx="46338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Reserved keywords</a:t>
            </a:r>
            <a:endParaRPr/>
          </a:p>
        </p:txBody>
      </p:sp>
      <p:sp>
        <p:nvSpPr>
          <p:cNvPr id="628" name="Google Shape;628;p69"/>
          <p:cNvSpPr txBox="1"/>
          <p:nvPr>
            <p:ph idx="2" type="title"/>
          </p:nvPr>
        </p:nvSpPr>
        <p:spPr>
          <a:xfrm>
            <a:off x="793325" y="1548200"/>
            <a:ext cx="39432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JavaScript, reserved keywords are words that are used by the language and cannot be used as variable or function names.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Reserved words including: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</a:t>
            </a:r>
            <a:r>
              <a:rPr lang="en-GB"/>
              <a:t>unction, if, else, return.</a:t>
            </a:r>
            <a:endParaRPr/>
          </a:p>
        </p:txBody>
      </p:sp>
      <p:pic>
        <p:nvPicPr>
          <p:cNvPr id="629" name="Google Shape;62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125" y="1476325"/>
            <a:ext cx="3412075" cy="210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9"/>
          <p:cNvPicPr preferRelativeResize="0"/>
          <p:nvPr/>
        </p:nvPicPr>
        <p:blipFill rotWithShape="1">
          <a:blip r:embed="rId4">
            <a:alphaModFix/>
          </a:blip>
          <a:srcRect b="61819" l="7910" r="46044" t="29770"/>
          <a:stretch/>
        </p:blipFill>
        <p:spPr>
          <a:xfrm>
            <a:off x="877950" y="548900"/>
            <a:ext cx="2477050" cy="3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9"/>
          <p:cNvSpPr/>
          <p:nvPr/>
        </p:nvSpPr>
        <p:spPr>
          <a:xfrm>
            <a:off x="946679" y="585288"/>
            <a:ext cx="774000" cy="266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0"/>
          <p:cNvSpPr txBox="1"/>
          <p:nvPr>
            <p:ph idx="2" type="title"/>
          </p:nvPr>
        </p:nvSpPr>
        <p:spPr>
          <a:xfrm>
            <a:off x="793325" y="1548200"/>
            <a:ext cx="3943200" cy="29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Like recipes, you can name them anything.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Anything that is readable. Here is an example if you want to name a function to calculate compound interest: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❌ Bad names: cCI, calcComInt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✅ Good name: calculateCompoundInterest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Developers also have a hard time naming stuff. </a:t>
            </a:r>
            <a:r>
              <a:rPr lang="en-GB"/>
              <a:t>Professional</a:t>
            </a:r>
            <a:r>
              <a:rPr lang="en-GB"/>
              <a:t> developers appreciate naming that is easy to understand.</a:t>
            </a:r>
            <a:endParaRPr/>
          </a:p>
        </p:txBody>
      </p:sp>
      <p:sp>
        <p:nvSpPr>
          <p:cNvPr id="637" name="Google Shape;637;p70"/>
          <p:cNvSpPr txBox="1"/>
          <p:nvPr>
            <p:ph type="title"/>
          </p:nvPr>
        </p:nvSpPr>
        <p:spPr>
          <a:xfrm>
            <a:off x="793325" y="945175"/>
            <a:ext cx="46338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 name</a:t>
            </a:r>
            <a:endParaRPr/>
          </a:p>
        </p:txBody>
      </p:sp>
      <p:pic>
        <p:nvPicPr>
          <p:cNvPr id="638" name="Google Shape;638;p70"/>
          <p:cNvPicPr preferRelativeResize="0"/>
          <p:nvPr/>
        </p:nvPicPr>
        <p:blipFill rotWithShape="1">
          <a:blip r:embed="rId3">
            <a:alphaModFix/>
          </a:blip>
          <a:srcRect b="61819" l="7910" r="46044" t="29770"/>
          <a:stretch/>
        </p:blipFill>
        <p:spPr>
          <a:xfrm>
            <a:off x="877950" y="548900"/>
            <a:ext cx="2477050" cy="3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0"/>
          <p:cNvSpPr/>
          <p:nvPr/>
        </p:nvSpPr>
        <p:spPr>
          <a:xfrm>
            <a:off x="1729473" y="585275"/>
            <a:ext cx="1156800" cy="266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925" y="945175"/>
            <a:ext cx="4102676" cy="336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1"/>
          <p:cNvSpPr txBox="1"/>
          <p:nvPr>
            <p:ph idx="2" type="title"/>
          </p:nvPr>
        </p:nvSpPr>
        <p:spPr>
          <a:xfrm>
            <a:off x="793325" y="1548200"/>
            <a:ext cx="39432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like ingredients in a recipe. Example: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Bake cookies (ingredients: 🧈, 🥚, 🍬):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🍪 = 🧈 + 🥚 + 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Right now, we don’t need any ingredients or parameters in our function.</a:t>
            </a:r>
            <a:endParaRPr/>
          </a:p>
        </p:txBody>
      </p:sp>
      <p:sp>
        <p:nvSpPr>
          <p:cNvPr id="646" name="Google Shape;646;p71"/>
          <p:cNvSpPr txBox="1"/>
          <p:nvPr>
            <p:ph type="title"/>
          </p:nvPr>
        </p:nvSpPr>
        <p:spPr>
          <a:xfrm>
            <a:off x="793325" y="945175"/>
            <a:ext cx="46338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Parameters</a:t>
            </a:r>
            <a:endParaRPr/>
          </a:p>
        </p:txBody>
      </p:sp>
      <p:pic>
        <p:nvPicPr>
          <p:cNvPr id="647" name="Google Shape;647;p71"/>
          <p:cNvPicPr preferRelativeResize="0"/>
          <p:nvPr/>
        </p:nvPicPr>
        <p:blipFill rotWithShape="1">
          <a:blip r:embed="rId3">
            <a:alphaModFix/>
          </a:blip>
          <a:srcRect b="61819" l="7910" r="46044" t="29770"/>
          <a:stretch/>
        </p:blipFill>
        <p:spPr>
          <a:xfrm>
            <a:off x="877950" y="548900"/>
            <a:ext cx="2477050" cy="3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1"/>
          <p:cNvSpPr/>
          <p:nvPr/>
        </p:nvSpPr>
        <p:spPr>
          <a:xfrm>
            <a:off x="2878050" y="585275"/>
            <a:ext cx="172500" cy="266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9" name="Google Shape;64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800" y="2004025"/>
            <a:ext cx="3556200" cy="824892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1"/>
          <p:cNvSpPr/>
          <p:nvPr/>
        </p:nvSpPr>
        <p:spPr>
          <a:xfrm>
            <a:off x="793320" y="2004025"/>
            <a:ext cx="3680100" cy="74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2"/>
          <p:cNvSpPr txBox="1"/>
          <p:nvPr>
            <p:ph idx="2" type="title"/>
          </p:nvPr>
        </p:nvSpPr>
        <p:spPr>
          <a:xfrm>
            <a:off x="793325" y="1548200"/>
            <a:ext cx="3063300" cy="19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connect the function in script.js to html, you need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have script src attribute to be script.js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run the calculateBMI() function in the onclick attribute</a:t>
            </a:r>
            <a:endParaRPr/>
          </a:p>
        </p:txBody>
      </p:sp>
      <p:sp>
        <p:nvSpPr>
          <p:cNvPr id="656" name="Google Shape;656;p72"/>
          <p:cNvSpPr txBox="1"/>
          <p:nvPr>
            <p:ph type="title"/>
          </p:nvPr>
        </p:nvSpPr>
        <p:spPr>
          <a:xfrm>
            <a:off x="793325" y="945175"/>
            <a:ext cx="30633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Calling a function</a:t>
            </a:r>
            <a:endParaRPr/>
          </a:p>
        </p:txBody>
      </p:sp>
      <p:pic>
        <p:nvPicPr>
          <p:cNvPr id="657" name="Google Shape;65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975" y="663275"/>
            <a:ext cx="483274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6650" y="1302200"/>
            <a:ext cx="4655399" cy="30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72"/>
          <p:cNvSpPr/>
          <p:nvPr/>
        </p:nvSpPr>
        <p:spPr>
          <a:xfrm>
            <a:off x="5705925" y="663275"/>
            <a:ext cx="1191300" cy="17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72"/>
          <p:cNvSpPr/>
          <p:nvPr/>
        </p:nvSpPr>
        <p:spPr>
          <a:xfrm>
            <a:off x="5380175" y="1955400"/>
            <a:ext cx="1191300" cy="206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72"/>
          <p:cNvSpPr txBox="1"/>
          <p:nvPr/>
        </p:nvSpPr>
        <p:spPr>
          <a:xfrm>
            <a:off x="4526125" y="1345375"/>
            <a:ext cx="517500" cy="2595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62" name="Google Shape;662;p72"/>
          <p:cNvSpPr txBox="1"/>
          <p:nvPr/>
        </p:nvSpPr>
        <p:spPr>
          <a:xfrm>
            <a:off x="5380175" y="875525"/>
            <a:ext cx="757200" cy="1773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3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Congratulations!</a:t>
            </a:r>
            <a:endParaRPr/>
          </a:p>
        </p:txBody>
      </p:sp>
      <p:sp>
        <p:nvSpPr>
          <p:cNvPr id="668" name="Google Shape;668;p73"/>
          <p:cNvSpPr txBox="1"/>
          <p:nvPr>
            <p:ph idx="2" type="title"/>
          </p:nvPr>
        </p:nvSpPr>
        <p:spPr>
          <a:xfrm>
            <a:off x="793325" y="1548200"/>
            <a:ext cx="38457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have created a BMI application!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 it  in our Discord channel </a:t>
            </a: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-GB"/>
              <a:t>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specifically under the Share Your Achievements section &gt; #i-built-this channel.</a:t>
            </a:r>
            <a:endParaRPr/>
          </a:p>
        </p:txBody>
      </p:sp>
      <p:pic>
        <p:nvPicPr>
          <p:cNvPr id="669" name="Google Shape;669;p73"/>
          <p:cNvPicPr preferRelativeResize="0"/>
          <p:nvPr/>
        </p:nvPicPr>
        <p:blipFill rotWithShape="1">
          <a:blip r:embed="rId4">
            <a:alphaModFix/>
          </a:blip>
          <a:srcRect b="35403" l="0" r="0" t="31539"/>
          <a:stretch/>
        </p:blipFill>
        <p:spPr>
          <a:xfrm>
            <a:off x="653025" y="-2225"/>
            <a:ext cx="2865974" cy="9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73"/>
          <p:cNvPicPr preferRelativeResize="0"/>
          <p:nvPr/>
        </p:nvPicPr>
        <p:blipFill rotWithShape="1">
          <a:blip r:embed="rId4">
            <a:alphaModFix/>
          </a:blip>
          <a:srcRect b="0" l="0" r="0" t="31539"/>
          <a:stretch/>
        </p:blipFill>
        <p:spPr>
          <a:xfrm>
            <a:off x="3519000" y="-2225"/>
            <a:ext cx="2865974" cy="196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73"/>
          <p:cNvPicPr preferRelativeResize="0"/>
          <p:nvPr/>
        </p:nvPicPr>
        <p:blipFill rotWithShape="1">
          <a:blip r:embed="rId4">
            <a:alphaModFix/>
          </a:blip>
          <a:srcRect b="0" l="0" r="0" t="31539"/>
          <a:stretch/>
        </p:blipFill>
        <p:spPr>
          <a:xfrm>
            <a:off x="6278025" y="-2225"/>
            <a:ext cx="2865974" cy="1962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2" name="Google Shape;672;p73"/>
          <p:cNvGrpSpPr/>
          <p:nvPr/>
        </p:nvGrpSpPr>
        <p:grpSpPr>
          <a:xfrm>
            <a:off x="4870025" y="269825"/>
            <a:ext cx="3479501" cy="4873676"/>
            <a:chOff x="4870025" y="269825"/>
            <a:chExt cx="3479501" cy="4873676"/>
          </a:xfrm>
        </p:grpSpPr>
        <p:pic>
          <p:nvPicPr>
            <p:cNvPr id="673" name="Google Shape;673;p73"/>
            <p:cNvPicPr preferRelativeResize="0"/>
            <p:nvPr/>
          </p:nvPicPr>
          <p:blipFill rotWithShape="1">
            <a:blip r:embed="rId5">
              <a:alphaModFix/>
            </a:blip>
            <a:srcRect b="23710" l="22463" r="23067" t="0"/>
            <a:stretch/>
          </p:blipFill>
          <p:spPr>
            <a:xfrm>
              <a:off x="4870025" y="269825"/>
              <a:ext cx="3479501" cy="487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73"/>
            <p:cNvPicPr preferRelativeResize="0"/>
            <p:nvPr/>
          </p:nvPicPr>
          <p:blipFill rotWithShape="1">
            <a:blip r:embed="rId6">
              <a:alphaModFix/>
            </a:blip>
            <a:srcRect b="6846" l="9857" r="13130" t="0"/>
            <a:stretch/>
          </p:blipFill>
          <p:spPr>
            <a:xfrm>
              <a:off x="5305163" y="1093875"/>
              <a:ext cx="2609226" cy="385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5" name="Google Shape;675;p73"/>
          <p:cNvPicPr preferRelativeResize="0"/>
          <p:nvPr/>
        </p:nvPicPr>
        <p:blipFill rotWithShape="1">
          <a:blip r:embed="rId7">
            <a:alphaModFix/>
          </a:blip>
          <a:srcRect b="24296" l="0" r="0" t="6027"/>
          <a:stretch/>
        </p:blipFill>
        <p:spPr>
          <a:xfrm>
            <a:off x="5299950" y="1085450"/>
            <a:ext cx="2653775" cy="40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4"/>
          <p:cNvSpPr txBox="1"/>
          <p:nvPr>
            <p:ph type="title"/>
          </p:nvPr>
        </p:nvSpPr>
        <p:spPr>
          <a:xfrm>
            <a:off x="793325" y="551900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Good work. Now, g</a:t>
            </a:r>
            <a:r>
              <a:rPr lang="en-GB"/>
              <a:t>ain points!</a:t>
            </a:r>
            <a:endParaRPr/>
          </a:p>
        </p:txBody>
      </p:sp>
      <p:sp>
        <p:nvSpPr>
          <p:cNvPr id="681" name="Google Shape;681;p74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that you have completed this module, you can gain points by doing this survey: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https://forms.gle/FJzRxgVw7fS2DMPY9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gain up to 16 points!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Currently, you can get a free Sigma T-shirt for 150 points.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will be more freebies in the future ~</a:t>
            </a:r>
            <a:endParaRPr/>
          </a:p>
        </p:txBody>
      </p:sp>
      <p:pic>
        <p:nvPicPr>
          <p:cNvPr id="682" name="Google Shape;682;p74"/>
          <p:cNvPicPr preferRelativeResize="0"/>
          <p:nvPr/>
        </p:nvPicPr>
        <p:blipFill rotWithShape="1">
          <a:blip r:embed="rId4">
            <a:alphaModFix/>
          </a:blip>
          <a:srcRect b="0" l="13048" r="20204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  <p:sp>
        <p:nvSpPr>
          <p:cNvPr id="683" name="Google Shape;683;p74"/>
          <p:cNvSpPr txBox="1"/>
          <p:nvPr/>
        </p:nvSpPr>
        <p:spPr>
          <a:xfrm>
            <a:off x="5019525" y="4690025"/>
            <a:ext cx="2932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Not real. Picture is for illustration purposes.</a:t>
            </a:r>
            <a:endParaRPr sz="10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5"/>
          <p:cNvSpPr txBox="1"/>
          <p:nvPr>
            <p:ph idx="4294967295" type="title"/>
          </p:nvPr>
        </p:nvSpPr>
        <p:spPr>
          <a:xfrm>
            <a:off x="1169700" y="1855150"/>
            <a:ext cx="6804600" cy="1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Full code here: 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  <a:hlinkClick r:id="rId3"/>
              </a:rPr>
              <a:t>https://replit.com/@sigmaschooltech/bmi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76"/>
          <p:cNvPicPr preferRelativeResize="0"/>
          <p:nvPr/>
        </p:nvPicPr>
        <p:blipFill rotWithShape="1">
          <a:blip r:embed="rId3">
            <a:alphaModFix/>
          </a:blip>
          <a:srcRect b="35403" l="0" r="0" t="31539"/>
          <a:stretch/>
        </p:blipFill>
        <p:spPr>
          <a:xfrm>
            <a:off x="653025" y="-2225"/>
            <a:ext cx="2865974" cy="9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76"/>
          <p:cNvPicPr preferRelativeResize="0"/>
          <p:nvPr/>
        </p:nvPicPr>
        <p:blipFill rotWithShape="1">
          <a:blip r:embed="rId3">
            <a:alphaModFix/>
          </a:blip>
          <a:srcRect b="35403" l="0" r="0" t="31539"/>
          <a:stretch/>
        </p:blipFill>
        <p:spPr>
          <a:xfrm>
            <a:off x="3519000" y="-2225"/>
            <a:ext cx="2865974" cy="9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76"/>
          <p:cNvPicPr preferRelativeResize="0"/>
          <p:nvPr/>
        </p:nvPicPr>
        <p:blipFill rotWithShape="1">
          <a:blip r:embed="rId3">
            <a:alphaModFix/>
          </a:blip>
          <a:srcRect b="34326" l="0" r="0" t="31541"/>
          <a:stretch/>
        </p:blipFill>
        <p:spPr>
          <a:xfrm>
            <a:off x="6278025" y="-2225"/>
            <a:ext cx="2865974" cy="978202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6"/>
          <p:cNvSpPr txBox="1"/>
          <p:nvPr/>
        </p:nvSpPr>
        <p:spPr>
          <a:xfrm>
            <a:off x="1455900" y="1718500"/>
            <a:ext cx="62322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Day 3 completed!</a:t>
            </a:r>
            <a:endParaRPr b="1" sz="40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97" name="Google Shape;697;p76"/>
          <p:cNvSpPr/>
          <p:nvPr/>
        </p:nvSpPr>
        <p:spPr>
          <a:xfrm>
            <a:off x="1093800" y="3242325"/>
            <a:ext cx="6956400" cy="1061100"/>
          </a:xfrm>
          <a:prstGeom prst="roundRect">
            <a:avLst>
              <a:gd fmla="val 50000" name="adj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76"/>
          <p:cNvSpPr/>
          <p:nvPr/>
        </p:nvSpPr>
        <p:spPr>
          <a:xfrm rot="-5400000">
            <a:off x="2708475" y="1640775"/>
            <a:ext cx="1035000" cy="4264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4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130" name="Google Shape;130;p14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F4D766"/>
            </a:solidFill>
            <a:ln cap="flat" cmpd="sng" w="9525">
              <a:solidFill>
                <a:srgbClr val="F4D7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 txBox="1"/>
            <p:nvPr/>
          </p:nvSpPr>
          <p:spPr>
            <a:xfrm>
              <a:off x="1698975" y="2215525"/>
              <a:ext cx="25158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lnSpcReduction="2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Random Quote Generator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132" name="Google Shape;132;p14"/>
            <p:cNvSpPr txBox="1"/>
            <p:nvPr/>
          </p:nvSpPr>
          <p:spPr>
            <a:xfrm>
              <a:off x="1698975" y="1983050"/>
              <a:ext cx="10389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5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133" name="Google Shape;13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1404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14"/>
            <p:cNvSpPr txBox="1"/>
            <p:nvPr/>
          </p:nvSpPr>
          <p:spPr>
            <a:xfrm>
              <a:off x="4669150" y="2057025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how to create a list of quotes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35" name="Google Shape;13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814513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14"/>
            <p:cNvSpPr txBox="1"/>
            <p:nvPr/>
          </p:nvSpPr>
          <p:spPr>
            <a:xfrm>
              <a:off x="4669150" y="2731125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Create random quote generator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37" name="Google Shape;13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47250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14"/>
            <p:cNvSpPr txBox="1"/>
            <p:nvPr/>
          </p:nvSpPr>
          <p:spPr>
            <a:xfrm>
              <a:off x="4669150" y="2389100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Show the quotes randomly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139" name="Google Shape;139;p14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145" name="Google Shape;145;p15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F4D766"/>
            </a:solidFill>
            <a:ln cap="flat" cmpd="sng" w="9525">
              <a:solidFill>
                <a:srgbClr val="F4D7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 txBox="1"/>
            <p:nvPr/>
          </p:nvSpPr>
          <p:spPr>
            <a:xfrm>
              <a:off x="1698975" y="2215525"/>
              <a:ext cx="25158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Quiz App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147" name="Google Shape;147;p15"/>
            <p:cNvSpPr txBox="1"/>
            <p:nvPr/>
          </p:nvSpPr>
          <p:spPr>
            <a:xfrm>
              <a:off x="1698975" y="1983050"/>
              <a:ext cx="10389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6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148" name="Google Shape;14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1404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15"/>
            <p:cNvSpPr txBox="1"/>
            <p:nvPr/>
          </p:nvSpPr>
          <p:spPr>
            <a:xfrm>
              <a:off x="4669150" y="2057025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how to know if answer is correct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50" name="Google Shape;15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814513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15"/>
            <p:cNvSpPr txBox="1"/>
            <p:nvPr/>
          </p:nvSpPr>
          <p:spPr>
            <a:xfrm>
              <a:off x="4669150" y="2731125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Create quiz app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52" name="Google Shape;15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47250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5"/>
            <p:cNvSpPr txBox="1"/>
            <p:nvPr/>
          </p:nvSpPr>
          <p:spPr>
            <a:xfrm>
              <a:off x="4669150" y="2389100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Show if the user got it right or not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154" name="Google Shape;154;p15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you are building</a:t>
            </a:r>
            <a:endParaRPr/>
          </a:p>
        </p:txBody>
      </p:sp>
      <p:sp>
        <p:nvSpPr>
          <p:cNvPr id="160" name="Google Shape;160;p16"/>
          <p:cNvSpPr txBox="1"/>
          <p:nvPr>
            <p:ph idx="2" type="title"/>
          </p:nvPr>
        </p:nvSpPr>
        <p:spPr>
          <a:xfrm>
            <a:off x="793325" y="1548200"/>
            <a:ext cx="38457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bmi </a:t>
            </a:r>
            <a:r>
              <a:rPr lang="en-GB"/>
              <a:t>calculator</a:t>
            </a:r>
            <a:r>
              <a:rPr lang="en-GB"/>
              <a:t> that prompts user to key in their weight and height, and return their BMI!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What you are learning: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Learn data types such as text and numbers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Understand how to store data in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Understand functions basics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Create BMI calculator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project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GB"/>
              <a:t>.</a:t>
            </a:r>
            <a:endParaRPr/>
          </a:p>
        </p:txBody>
      </p:sp>
      <p:pic>
        <p:nvPicPr>
          <p:cNvPr id="161" name="Google Shape;161;p16" title="RPReplay_Final1677462176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3250" y="185775"/>
            <a:ext cx="223573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gma Theme v1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